
<file path=[Content_Types].xml><?xml version="1.0" encoding="utf-8"?>
<Types xmlns="http://schemas.openxmlformats.org/package/2006/content-types">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Layouts/slideLayout4.xml" ContentType="application/vnd.openxmlformats-officedocument.presentationml.slideLayout+xml"/>
  <Override PartName="/ppt/notesSlides/notesSlide5.xml" ContentType="application/vnd.openxmlformats-officedocument.presentationml.notesSlide+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11.xml" ContentType="application/vnd.openxmlformats-officedocument.presentationml.notesSlide+xml"/>
  <Override PartName="/ppt/slides/slide2.xml" ContentType="application/vnd.openxmlformats-officedocument.presentationml.slide+xml"/>
  <Override PartName="/ppt/theme/theme1.xml" ContentType="application/vnd.openxmlformats-officedocument.theme+xml"/>
  <Override PartName="/ppt/slideLayouts/slideLayout6.xml" ContentType="application/vnd.openxmlformats-officedocument.presentationml.slideLayout+xml"/>
  <Override PartName="/ppt/presentation.xml" ContentType="application/vnd.openxmlformats-officedocument.presentationml.presentation.main+xml"/>
  <Override PartName="/ppt/notesSlides/notesSlide9.xml" ContentType="application/vnd.openxmlformats-officedocument.presentationml.notesSlide+xml"/>
  <Override PartName="/docProps/app.xml" ContentType="application/vnd.openxmlformats-officedocument.extended-properties+xml"/>
  <Override PartName="/ppt/slides/slide5.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Layouts/slideLayout7.xml" ContentType="application/vnd.openxmlformats-officedocument.presentationml.slideLayout+xml"/>
  <Override PartName="/ppt/presProps.xml" ContentType="application/vnd.openxmlformats-officedocument.presentationml.presProps+xml"/>
  <Default Extension="jpeg" ContentType="image/jpeg"/>
  <Override PartName="/ppt/slideLayouts/slideLayout3.xml" ContentType="application/vnd.openxmlformats-officedocument.presentationml.slideLayout+xml"/>
  <Override PartName="/ppt/slides/slide3.xml" ContentType="application/vnd.openxmlformats-officedocument.presentationml.slide+xml"/>
  <Override PartName="/ppt/slides/slide4.xml" ContentType="application/vnd.openxmlformats-officedocument.presentationml.slide+xml"/>
  <Override PartName="/ppt/slideLayouts/slideLayout5.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notesSlides/notesSlide3.xml" ContentType="application/vnd.openxmlformats-officedocument.presentationml.notesSlide+xml"/>
  <Override PartName="/ppt/notesMasters/notesMaster1.xml" ContentType="application/vnd.openxmlformats-officedocument.presentationml.notesMaster+xml"/>
  <Override PartName="/ppt/slides/slide1.xml" ContentType="application/vnd.openxmlformats-officedocument.presentationml.slide+xml"/>
  <Override PartName="/ppt/tableStyles.xml" ContentType="application/vnd.openxmlformats-officedocument.presentationml.tableStyles+xml"/>
  <Default Extension="xml" ContentType="application/xml"/>
  <Override PartName="/ppt/slides/slide7.xml" ContentType="application/vnd.openxmlformats-officedocument.presentationml.slide+xml"/>
  <Override PartName="/ppt/slides/slide8.xml" ContentType="application/vnd.openxmlformats-officedocument.presentationml.slide+xml"/>
  <Override PartName="/ppt/slideMasters/slideMaster1.xml" ContentType="application/vnd.openxmlformats-officedocument.presentationml.slideMaster+xml"/>
  <Override PartName="/ppt/viewProps.xml" ContentType="application/vnd.openxmlformats-officedocument.presentationml.viewProps+xml"/>
  <Override PartName="/ppt/notesSlides/notesSlide7.xml" ContentType="application/vnd.openxmlformats-officedocument.presentationml.notesSlide+xml"/>
  <Default Extension="bin" ContentType="application/vnd.openxmlformats-officedocument.presentationml.printerSettings"/>
  <Override PartName="/ppt/notesSlides/notesSlide4.xml" ContentType="application/vnd.openxmlformats-officedocument.presentationml.notesSlide+xml"/>
  <Override PartName="/ppt/notesSlides/notesSlide8.xml" ContentType="application/vnd.openxmlformats-officedocument.presentationml.notesSlide+xml"/>
  <Override PartName="/ppt/slides/slide9.xml" ContentType="application/vnd.openxmlformats-officedocument.presentationml.slide+xml"/>
  <Default Extension="png" ContentType="image/png"/>
  <Override PartName="/ppt/notesSlides/notesSlide10.xml" ContentType="application/vnd.openxmlformats-officedocument.presentationml.notesSlide+xml"/>
  <Override PartName="/docProps/core.xml" ContentType="application/vnd.openxmlformats-package.core-properties+xml"/>
  <Default Extension="rels" ContentType="application/vnd.openxmlformats-package.relationships+xml"/>
  <Override PartName="/ppt/slides/slide6.xml" ContentType="application/vnd.openxmlformats-officedocument.presentationml.slide+xml"/>
  <Override PartName="/ppt/notesSlides/notesSlide6.xml" ContentType="application/vnd.openxmlformats-officedocument.presentationml.notesSlide+xml"/>
</Types>
</file>

<file path=_rels/.rels><?xml version="1.0" encoding="UTF-8" standalone="yes"?>
<Relationships xmlns="http://schemas.openxmlformats.org/package/2006/relationships"><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 Id="rId3" Type="http://schemas.openxmlformats.org/package/2006/relationships/metadata/core-properties" Target="docProps/core.xml"/></Relationships>
</file>

<file path=ppt/presentation.xml><?xml version="1.0" encoding="utf-8"?>
<p:presentation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aveSubsetFonts="1" autoCompressPictures="0">
  <p:sldMasterIdLst>
    <p:sldMasterId id="2147483648" r:id="rId1"/>
  </p:sldMasterIdLst>
  <p:notesMasterIdLst>
    <p:notesMasterId r:id="rId13"/>
  </p:notesMasterIdLst>
  <p:sldIdLst>
    <p:sldId id="258" r:id="rId2"/>
    <p:sldId id="299" r:id="rId3"/>
    <p:sldId id="262" r:id="rId4"/>
    <p:sldId id="263" r:id="rId5"/>
    <p:sldId id="264" r:id="rId6"/>
    <p:sldId id="265" r:id="rId7"/>
    <p:sldId id="267" r:id="rId8"/>
    <p:sldId id="298" r:id="rId9"/>
    <p:sldId id="272" r:id="rId10"/>
    <p:sldId id="273" r:id="rId11"/>
    <p:sldId id="282" r:id="rId12"/>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lastView="sldThumbnailView">
  <p:normalViewPr>
    <p:restoredLeft sz="15620"/>
    <p:restoredTop sz="94660"/>
  </p:normalViewPr>
  <p:slideViewPr>
    <p:cSldViewPr snapToGrid="0" snapToObjects="1" showGuides="1">
      <p:cViewPr varScale="1">
        <p:scale>
          <a:sx n="73" d="100"/>
          <a:sy n="73" d="100"/>
        </p:scale>
        <p:origin x="-656" y="-120"/>
      </p:cViewPr>
      <p:guideLst>
        <p:guide orient="horz" pos="2160"/>
        <p:guide pos="288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14" Type="http://schemas.openxmlformats.org/officeDocument/2006/relationships/printerSettings" Target="printerSettings/printerSettings1.bin"/><Relationship Id="rId4" Type="http://schemas.openxmlformats.org/officeDocument/2006/relationships/slide" Target="slides/slide3.xml"/><Relationship Id="rId7" Type="http://schemas.openxmlformats.org/officeDocument/2006/relationships/slide" Target="slides/slide6.xml"/><Relationship Id="rId11" Type="http://schemas.openxmlformats.org/officeDocument/2006/relationships/slide" Target="slides/slide10.xml"/><Relationship Id="rId1" Type="http://schemas.openxmlformats.org/officeDocument/2006/relationships/slideMaster" Target="slideMasters/slideMaster1.xml"/><Relationship Id="rId6" Type="http://schemas.openxmlformats.org/officeDocument/2006/relationships/slide" Target="slides/slide5.xml"/><Relationship Id="rId16" Type="http://schemas.openxmlformats.org/officeDocument/2006/relationships/viewProps" Target="viewProps.xml"/><Relationship Id="rId8" Type="http://schemas.openxmlformats.org/officeDocument/2006/relationships/slide" Target="slides/slide7.xml"/><Relationship Id="rId13" Type="http://schemas.openxmlformats.org/officeDocument/2006/relationships/notesMaster" Target="notesMasters/notesMaster1.xml"/><Relationship Id="rId10" Type="http://schemas.openxmlformats.org/officeDocument/2006/relationships/slide" Target="slides/slide9.xml"/><Relationship Id="rId5" Type="http://schemas.openxmlformats.org/officeDocument/2006/relationships/slide" Target="slides/slide4.xml"/><Relationship Id="rId15" Type="http://schemas.openxmlformats.org/officeDocument/2006/relationships/presProps" Target="presProps.xml"/><Relationship Id="rId12" Type="http://schemas.openxmlformats.org/officeDocument/2006/relationships/slide" Target="slides/slide11.xml"/><Relationship Id="rId17" Type="http://schemas.openxmlformats.org/officeDocument/2006/relationships/theme" Target="theme/theme1.xml"/><Relationship Id="rId2" Type="http://schemas.openxmlformats.org/officeDocument/2006/relationships/slide" Target="slides/slide1.xml"/><Relationship Id="rId9" Type="http://schemas.openxmlformats.org/officeDocument/2006/relationships/slide" Target="slides/slide8.xml"/><Relationship Id="rId3" Type="http://schemas.openxmlformats.org/officeDocument/2006/relationships/slide" Target="slides/slide2.xml"/><Relationship Id="rId18" Type="http://schemas.openxmlformats.org/officeDocument/2006/relationships/tableStyles" Target="tableStyle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EB8000AF-DBEA-A244-ADB6-860B1A366B1C}" type="datetimeFigureOut">
              <a:rPr lang="en-US" smtClean="0"/>
              <a:pPr/>
              <a:t>10/6/11</a:t>
            </a:fld>
            <a:endParaRPr lang="en-US"/>
          </a:p>
        </p:txBody>
      </p:sp>
      <p:sp>
        <p:nvSpPr>
          <p:cNvPr id="4" name="Slide Image Placeholder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CBD47DF1-A136-1E44-B85A-553B8BBDEB0F}" type="slidenum">
              <a:rPr lang="en-US" smtClean="0"/>
              <a:pPr/>
              <a:t>‹#›</a:t>
            </a:fld>
            <a:endParaRPr lang="en-US"/>
          </a:p>
        </p:txBody>
      </p:sp>
    </p:spTree>
  </p:cSld>
  <p:clrMap bg1="lt1" tx1="dk1" bg2="lt2" tx2="dk2" accent1="accent1" accent2="accent2" accent3="accent3" accent4="accent4" accent5="accent5" accent6="accent6" hlink="hlink" folHlink="folHlink"/>
  <p:notesStyle>
    <a:lvl1pPr marL="0" algn="l" defTabSz="457200" rtl="0" eaLnBrk="1" latinLnBrk="0" hangingPunct="1">
      <a:defRPr sz="1200" kern="1200">
        <a:solidFill>
          <a:schemeClr val="tx1"/>
        </a:solidFill>
        <a:latin typeface="+mn-lt"/>
        <a:ea typeface="+mn-ea"/>
        <a:cs typeface="+mn-cs"/>
      </a:defRPr>
    </a:lvl1pPr>
    <a:lvl2pPr marL="457200" algn="l" defTabSz="457200" rtl="0" eaLnBrk="1" latinLnBrk="0" hangingPunct="1">
      <a:defRPr sz="1200" kern="1200">
        <a:solidFill>
          <a:schemeClr val="tx1"/>
        </a:solidFill>
        <a:latin typeface="+mn-lt"/>
        <a:ea typeface="+mn-ea"/>
        <a:cs typeface="+mn-cs"/>
      </a:defRPr>
    </a:lvl2pPr>
    <a:lvl3pPr marL="914400" algn="l" defTabSz="457200" rtl="0" eaLnBrk="1" latinLnBrk="0" hangingPunct="1">
      <a:defRPr sz="1200" kern="1200">
        <a:solidFill>
          <a:schemeClr val="tx1"/>
        </a:solidFill>
        <a:latin typeface="+mn-lt"/>
        <a:ea typeface="+mn-ea"/>
        <a:cs typeface="+mn-cs"/>
      </a:defRPr>
    </a:lvl3pPr>
    <a:lvl4pPr marL="1371600" algn="l" defTabSz="457200" rtl="0" eaLnBrk="1" latinLnBrk="0" hangingPunct="1">
      <a:defRPr sz="1200" kern="1200">
        <a:solidFill>
          <a:schemeClr val="tx1"/>
        </a:solidFill>
        <a:latin typeface="+mn-lt"/>
        <a:ea typeface="+mn-ea"/>
        <a:cs typeface="+mn-cs"/>
      </a:defRPr>
    </a:lvl4pPr>
    <a:lvl5pPr marL="1828800" algn="l" defTabSz="457200" rtl="0" eaLnBrk="1" latinLnBrk="0" hangingPunct="1">
      <a:defRPr sz="1200" kern="1200">
        <a:solidFill>
          <a:schemeClr val="tx1"/>
        </a:solidFill>
        <a:latin typeface="+mn-lt"/>
        <a:ea typeface="+mn-ea"/>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024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0242"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12738" indent="-273050">
              <a:spcBef>
                <a:spcPts val="775"/>
              </a:spcBef>
              <a:buFont typeface="Wingdings 2" pitchFamily="-112" charset="2"/>
              <a:buChar char=""/>
            </a:pPr>
            <a:r>
              <a:rPr lang="en-US">
                <a:ea typeface="Calibri" pitchFamily="-112" charset="0"/>
                <a:cs typeface="Calibri" pitchFamily="-112" charset="0"/>
                <a:sym typeface="Calibri" pitchFamily="-112" charset="0"/>
              </a:rPr>
              <a:t>Understand the impact on student achievement from effective use of formative assessment, and the role of principals, teachers, and students in that process</a:t>
            </a:r>
          </a:p>
          <a:p>
            <a:pPr marL="312738" indent="-273050">
              <a:spcBef>
                <a:spcPts val="775"/>
              </a:spcBef>
              <a:buFont typeface="Wingdings 2" pitchFamily="-112" charset="2"/>
              <a:buChar char=""/>
            </a:pPr>
            <a:r>
              <a:rPr lang="en-US">
                <a:solidFill>
                  <a:srgbClr val="000000"/>
                </a:solidFill>
                <a:ea typeface="Calibri" pitchFamily="-112" charset="0"/>
                <a:cs typeface="Calibri" pitchFamily="-112" charset="0"/>
                <a:sym typeface="Calibri" pitchFamily="-112" charset="0"/>
              </a:rPr>
              <a:t>Commit to change individual classroom practice and principal leadership with the support of building science PLC</a:t>
            </a:r>
          </a:p>
          <a:p>
            <a:pPr marL="312738" indent="-273050">
              <a:spcBef>
                <a:spcPts val="775"/>
              </a:spcBef>
              <a:buFont typeface="Wingdings 2" pitchFamily="-112" charset="2"/>
              <a:buChar char=""/>
            </a:pPr>
            <a:r>
              <a:rPr lang="en-US">
                <a:solidFill>
                  <a:srgbClr val="000000"/>
                </a:solidFill>
                <a:ea typeface="Calibri" pitchFamily="-112" charset="0"/>
                <a:cs typeface="Calibri" pitchFamily="-112" charset="0"/>
                <a:sym typeface="Calibri" pitchFamily="-112" charset="0"/>
              </a:rPr>
              <a:t>Commit to use evidence for collegial support and accountability, as teachers and principals change classroom and leadership practices to improve student achievement</a:t>
            </a:r>
          </a:p>
        </p:txBody>
      </p:sp>
    </p:spTree>
  </p:cSld>
  <p:clrMapOvr>
    <a:masterClrMapping/>
  </p:clrMapOvr>
</p:notes>
</file>

<file path=ppt/notesSlides/notesSlide10.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4096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40962"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spcBef>
                <a:spcPts val="775"/>
              </a:spcBef>
              <a:buFont typeface="Arial" pitchFamily="-112" charset="0"/>
              <a:buChar char="•"/>
            </a:pPr>
            <a:r>
              <a:rPr lang="en-US">
                <a:solidFill>
                  <a:srgbClr val="000000"/>
                </a:solidFill>
                <a:ea typeface="Calibri" pitchFamily="-112" charset="0"/>
                <a:cs typeface="Calibri" pitchFamily="-112" charset="0"/>
                <a:sym typeface="Calibri" pitchFamily="-112" charset="0"/>
              </a:rPr>
              <a:t>Read </a:t>
            </a:r>
            <a:r>
              <a:rPr lang="en-US">
                <a:solidFill>
                  <a:srgbClr val="000000"/>
                </a:solidFill>
                <a:latin typeface="Calibri Bold Italic" charset="0"/>
                <a:ea typeface="Calibri Bold Italic" charset="0"/>
                <a:cs typeface="Calibri Bold Italic" charset="0"/>
                <a:sym typeface="Calibri Bold Italic" charset="0"/>
              </a:rPr>
              <a:t>Content then Process</a:t>
            </a:r>
            <a:r>
              <a:rPr lang="en-US">
                <a:solidFill>
                  <a:srgbClr val="000000"/>
                </a:solidFill>
                <a:ea typeface="Calibri" pitchFamily="-112" charset="0"/>
                <a:cs typeface="Calibri" pitchFamily="-112" charset="0"/>
                <a:sym typeface="Calibri" pitchFamily="-112" charset="0"/>
              </a:rPr>
              <a:t>- a chapter from Ahead of the Curve</a:t>
            </a:r>
          </a:p>
          <a:p>
            <a:pPr marL="39688">
              <a:spcBef>
                <a:spcPts val="775"/>
              </a:spcBef>
              <a:buFont typeface="Arial" pitchFamily="-112" charset="0"/>
              <a:buChar char="•"/>
            </a:pPr>
            <a:r>
              <a:rPr lang="en-US">
                <a:solidFill>
                  <a:srgbClr val="000000"/>
                </a:solidFill>
                <a:ea typeface="Calibri" pitchFamily="-112" charset="0"/>
                <a:cs typeface="Calibri" pitchFamily="-112" charset="0"/>
                <a:sym typeface="Calibri" pitchFamily="-112" charset="0"/>
              </a:rPr>
              <a:t>Record the techniques you brainstorm for each strategy on chart paper </a:t>
            </a:r>
          </a:p>
        </p:txBody>
      </p:sp>
    </p:spTree>
  </p:cSld>
  <p:clrMapOvr>
    <a:masterClrMapping/>
  </p:clrMapOvr>
</p:notes>
</file>

<file path=ppt/notesSlides/notesSlide11.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5836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58370"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r>
              <a:rPr lang="en-US">
                <a:latin typeface="Lucida Grande" pitchFamily="-112" charset="0"/>
                <a:ea typeface="Lucida Grande" pitchFamily="-112" charset="0"/>
                <a:cs typeface="Lucida Grande" pitchFamily="-112" charset="0"/>
                <a:sym typeface="Lucida Grande" pitchFamily="-112" charset="0"/>
              </a:rPr>
              <a:t>We can’t think of our kids as empty vessels, sitting and waiting to passively learn.  If we’re truly implementing formative assessment- students need to be a much larger part of the process.</a:t>
            </a:r>
          </a:p>
        </p:txBody>
      </p:sp>
    </p:spTree>
  </p:cSld>
  <p:clrMapOvr>
    <a:masterClrMapping/>
  </p:clrMapOvr>
</p:notes>
</file>

<file path=ppt/notesSlides/notesSlide2.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29026" name="Rectangle 2"/>
          <p:cNvSpPr>
            <a:spLocks noGrp="1" noRot="1" noChangeAspect="1" noChangeArrowheads="1" noTextEdit="1"/>
          </p:cNvSpPr>
          <p:nvPr>
            <p:ph type="sldImg"/>
          </p:nvPr>
        </p:nvSpPr>
        <p:spPr>
          <a:ln/>
        </p:spPr>
      </p:sp>
      <p:sp>
        <p:nvSpPr>
          <p:cNvPr id="129027" name="Rectangle 3"/>
          <p:cNvSpPr>
            <a:spLocks noGrp="1" noChangeArrowheads="1"/>
          </p:cNvSpPr>
          <p:nvPr>
            <p:ph type="body" idx="1"/>
          </p:nvPr>
        </p:nvSpPr>
        <p:spPr/>
        <p:txBody>
          <a:bodyPr/>
          <a:lstStyle/>
          <a:p>
            <a:pPr eaLnBrk="1" hangingPunct="1"/>
            <a:r>
              <a:rPr lang="en-US">
                <a:latin typeface="Arial" pitchFamily="-112" charset="0"/>
              </a:rPr>
              <a:t>What are your definitions of assessment?</a:t>
            </a:r>
          </a:p>
          <a:p>
            <a:pPr eaLnBrk="1" hangingPunct="1"/>
            <a:r>
              <a:rPr lang="en-US">
                <a:latin typeface="Arial" pitchFamily="-112" charset="0"/>
              </a:rPr>
              <a:t>What roles do you see for using assessment in teaching and learning in your classroom?</a:t>
            </a:r>
          </a:p>
          <a:p>
            <a:endParaRPr lang="en-US">
              <a:latin typeface="Arial" pitchFamily="-112" charset="0"/>
            </a:endParaRPr>
          </a:p>
        </p:txBody>
      </p:sp>
    </p:spTree>
  </p:cSld>
  <p:clrMapOvr>
    <a:masterClrMapping/>
  </p:clrMapOvr>
</p:notes>
</file>

<file path=ppt/notesSlides/notesSlide3.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843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18434"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The most comprehensive definition is this one adopted by Black and Wiliam. They emphasize that the focus of the definition on decisions represents a compromise between basing the definition on intent and basing it on outcomes. Also, they point out that while these decisions are regularly made by the teacher, it is also the case that the learners themselves, and their peers may also be involved in making these decisions. Another point they make is that formative assessment need not alter instruction to be formative—it may simply confirm that the proposed course of action is indeed the most appropriate. </a:t>
            </a:r>
          </a:p>
          <a:p>
            <a:pPr marL="39688"/>
            <a:endParaRPr lang="en-US">
              <a:solidFill>
                <a:srgbClr val="000000"/>
              </a:solidFill>
              <a:latin typeface="Times New Roman" pitchFamily="-112" charset="0"/>
              <a:ea typeface="Times New Roman" pitchFamily="-112" charset="0"/>
              <a:cs typeface="Times New Roman" pitchFamily="-112" charset="0"/>
              <a:sym typeface="Times New Roman" pitchFamily="-112" charset="0"/>
            </a:endParaRPr>
          </a:p>
          <a:p>
            <a:pPr marL="39688"/>
            <a:endParaRPr lang="en-US" sz="2200">
              <a:latin typeface="Lucida Grande" pitchFamily="-112" charset="0"/>
              <a:ea typeface="Lucida Grande" pitchFamily="-112" charset="0"/>
              <a:cs typeface="Lucida Grande" pitchFamily="-112" charset="0"/>
              <a:sym typeface="Lucida Grande" pitchFamily="-112" charset="0"/>
            </a:endParaRPr>
          </a:p>
        </p:txBody>
      </p:sp>
    </p:spTree>
  </p:cSld>
  <p:clrMapOvr>
    <a:masterClrMapping/>
  </p:clrMapOvr>
</p:notes>
</file>

<file path=ppt/notesSlides/notesSlide4.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0481"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0482"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We really started thinking about the emphasis on formative assessment in education.  Everyone seems to have taken up the banner, but what does the research say about formative assessment.  We started with the meta analysis of Black and Wiliam from 1998- Inside the Black Box and followed their thinking as they continued their research.  </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Their findings are pretty compelling, so we thought it was worth trying to understand in more depth.  Here are some of the things they found out.</a:t>
            </a:r>
          </a:p>
        </p:txBody>
      </p:sp>
    </p:spTree>
  </p:cSld>
  <p:clrMapOvr>
    <a:masterClrMapping/>
  </p:clrMapOvr>
</p:notes>
</file>

<file path=ppt/notesSlides/notesSlide5.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2529"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2530"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buClr>
                <a:srgbClr val="000000"/>
              </a:buClr>
              <a:buFont typeface="Arial" pitchFamily="-112" charset="0"/>
              <a:buChar char="•"/>
            </a:pPr>
            <a:r>
              <a:rPr lang="en-US">
                <a:solidFill>
                  <a:srgbClr val="000000"/>
                </a:solidFill>
                <a:latin typeface="Arial" pitchFamily="-112" charset="0"/>
                <a:ea typeface="Arial" pitchFamily="-112" charset="0"/>
                <a:cs typeface="Arial" pitchFamily="-112" charset="0"/>
                <a:sym typeface="Arial" pitchFamily="-112" charset="0"/>
              </a:rPr>
              <a:t>Formative assessment or assessment for learning has become very popular in recent years (PD emphasis on examining student work, misconceptions, Page Keeley’s probes, Stiggins’ workshops, etc.). This is understandable given that research has shown that formative assessment, when done effectively, is more powerful than other educational interventions—especially with students who struggle in traditional classrooms. </a:t>
            </a:r>
            <a:r>
              <a:rPr lang="en-US">
                <a:solidFill>
                  <a:srgbClr val="115964"/>
                </a:solidFill>
                <a:latin typeface="Calibri Bold" charset="0"/>
                <a:ea typeface="Calibri Bold" charset="0"/>
                <a:cs typeface="Calibri Bold" charset="0"/>
                <a:sym typeface="Calibri Bold" charset="0"/>
              </a:rPr>
              <a:t>20 years of research has found that when classrooms regularly engaged in effective formative assessment...</a:t>
            </a:r>
            <a:r>
              <a:rPr lang="en-US">
                <a:solidFill>
                  <a:srgbClr val="000000"/>
                </a:solidFill>
                <a:latin typeface="Arial" pitchFamily="-112" charset="0"/>
                <a:ea typeface="Arial" pitchFamily="-112" charset="0"/>
                <a:cs typeface="Arial" pitchFamily="-112" charset="0"/>
                <a:sym typeface="Arial" pitchFamily="-112" charset="0"/>
              </a:rPr>
              <a:t> </a:t>
            </a:r>
          </a:p>
          <a:p>
            <a:pPr marL="39688"/>
            <a:r>
              <a:rPr lang="en-US">
                <a:solidFill>
                  <a:srgbClr val="000000"/>
                </a:solidFill>
                <a:latin typeface="Arial" pitchFamily="-112" charset="0"/>
                <a:ea typeface="Arial" pitchFamily="-112" charset="0"/>
                <a:cs typeface="Arial" pitchFamily="-112" charset="0"/>
                <a:sym typeface="Arial" pitchFamily="-112" charset="0"/>
              </a:rPr>
              <a:t>Research also shows that effective formative assessment is not happening in most classrooms and so teachers are not seeing those benefits. </a:t>
            </a:r>
          </a:p>
          <a:p>
            <a:pPr marL="39688" lvl="2" indent="-39688">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Students make </a:t>
            </a:r>
            <a:r>
              <a:rPr lang="en-US">
                <a:solidFill>
                  <a:srgbClr val="000000"/>
                </a:solidFill>
                <a:latin typeface="Calibri Bold" charset="0"/>
                <a:ea typeface="Calibri Bold" charset="0"/>
                <a:cs typeface="Calibri Bold" charset="0"/>
                <a:sym typeface="Calibri Bold" charset="0"/>
              </a:rPr>
              <a:t>significant learning gains </a:t>
            </a:r>
            <a:r>
              <a:rPr lang="en-US">
                <a:solidFill>
                  <a:srgbClr val="000000"/>
                </a:solidFill>
                <a:ea typeface="Calibri" pitchFamily="-112" charset="0"/>
                <a:cs typeface="Calibri" pitchFamily="-112" charset="0"/>
                <a:sym typeface="Calibri" pitchFamily="-112" charset="0"/>
              </a:rPr>
              <a:t>– especially lower achieving students</a:t>
            </a:r>
          </a:p>
          <a:p>
            <a:pPr marL="39688" lvl="2" indent="-39688">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Teachers tend to be more reflective about their practice and more </a:t>
            </a:r>
            <a:r>
              <a:rPr lang="en-US">
                <a:solidFill>
                  <a:srgbClr val="000000"/>
                </a:solidFill>
                <a:latin typeface="Calibri Bold" charset="0"/>
                <a:ea typeface="Calibri Bold" charset="0"/>
                <a:cs typeface="Calibri Bold" charset="0"/>
                <a:sym typeface="Calibri Bold" charset="0"/>
              </a:rPr>
              <a:t>in touch with their students</a:t>
            </a:r>
            <a:r>
              <a:rPr lang="en-US">
                <a:solidFill>
                  <a:srgbClr val="000000"/>
                </a:solidFill>
                <a:ea typeface="Calibri" pitchFamily="-112" charset="0"/>
                <a:cs typeface="Calibri" pitchFamily="-112" charset="0"/>
                <a:sym typeface="Calibri" pitchFamily="-112" charset="0"/>
              </a:rPr>
              <a:t>’ learning </a:t>
            </a:r>
          </a:p>
          <a:p>
            <a:pPr marL="39688" lvl="2" indent="-39688">
              <a:buClr>
                <a:srgbClr val="000000"/>
              </a:buClr>
              <a:buFont typeface="Arial" pitchFamily="-112" charset="0"/>
              <a:buChar char="•"/>
            </a:pPr>
            <a:r>
              <a:rPr lang="en-US">
                <a:solidFill>
                  <a:srgbClr val="000000"/>
                </a:solidFill>
                <a:ea typeface="Calibri" pitchFamily="-112" charset="0"/>
                <a:cs typeface="Calibri" pitchFamily="-112" charset="0"/>
                <a:sym typeface="Calibri" pitchFamily="-112" charset="0"/>
              </a:rPr>
              <a:t>The process can improve student achievement </a:t>
            </a:r>
            <a:r>
              <a:rPr lang="en-US">
                <a:solidFill>
                  <a:srgbClr val="000000"/>
                </a:solidFill>
                <a:latin typeface="Calibri Bold" charset="0"/>
                <a:ea typeface="Calibri Bold" charset="0"/>
                <a:cs typeface="Calibri Bold" charset="0"/>
                <a:sym typeface="Calibri Bold" charset="0"/>
              </a:rPr>
              <a:t>more</a:t>
            </a:r>
            <a:r>
              <a:rPr lang="en-US">
                <a:solidFill>
                  <a:srgbClr val="000000"/>
                </a:solidFill>
                <a:ea typeface="Calibri" pitchFamily="-112" charset="0"/>
                <a:cs typeface="Calibri" pitchFamily="-112" charset="0"/>
                <a:sym typeface="Calibri" pitchFamily="-112" charset="0"/>
              </a:rPr>
              <a:t> than other learning interventions including </a:t>
            </a:r>
            <a:r>
              <a:rPr lang="en-US">
                <a:solidFill>
                  <a:srgbClr val="000000"/>
                </a:solidFill>
                <a:latin typeface="Calibri Italic" charset="0"/>
                <a:ea typeface="Calibri Italic" charset="0"/>
                <a:cs typeface="Calibri Italic" charset="0"/>
                <a:sym typeface="Calibri Italic" charset="0"/>
              </a:rPr>
              <a:t>one-on-one tutoring, reduced class size or cooperative learning</a:t>
            </a:r>
          </a:p>
          <a:p>
            <a:pPr marL="39688" lvl="2" indent="-39688">
              <a:buClr>
                <a:srgbClr val="000000"/>
              </a:buClr>
              <a:buFont typeface="Arial" pitchFamily="-112" charset="0"/>
              <a:buChar char="•"/>
            </a:pPr>
            <a:endParaRPr lang="en-US">
              <a:solidFill>
                <a:srgbClr val="000000"/>
              </a:solidFill>
              <a:latin typeface="Calibri Italic" charset="0"/>
              <a:ea typeface="Calibri Italic" charset="0"/>
              <a:cs typeface="Calibri Italic" charset="0"/>
              <a:sym typeface="Calibri Italic" charset="0"/>
            </a:endParaRPr>
          </a:p>
          <a:p>
            <a:pPr marL="39688" lvl="2" indent="-39688">
              <a:buClr>
                <a:srgbClr val="002060"/>
              </a:buClr>
              <a:buFont typeface="Arial" pitchFamily="-112" charset="0"/>
              <a:buChar char="•"/>
            </a:pPr>
            <a:endParaRPr lang="en-US">
              <a:solidFill>
                <a:srgbClr val="002060"/>
              </a:solidFill>
              <a:latin typeface="Calibri Italic" charset="0"/>
              <a:ea typeface="Calibri Italic" charset="0"/>
              <a:cs typeface="Calibri Italic" charset="0"/>
              <a:sym typeface="Calibri Italic" charset="0"/>
            </a:endParaRPr>
          </a:p>
          <a:p>
            <a:pPr marL="39688" lvl="2" indent="-39688"/>
            <a:r>
              <a:rPr lang="en-US">
                <a:solidFill>
                  <a:srgbClr val="002060"/>
                </a:solidFill>
                <a:latin typeface="Calibri Italic" charset="0"/>
                <a:ea typeface="Calibri Italic" charset="0"/>
                <a:cs typeface="Calibri Italic" charset="0"/>
                <a:sym typeface="Calibri Italic" charset="0"/>
              </a:rPr>
              <a:t>Black and Wiliam (1998) and others (e.g., Shepard et al., 2005)</a:t>
            </a:r>
          </a:p>
        </p:txBody>
      </p:sp>
    </p:spTree>
  </p:cSld>
  <p:clrMapOvr>
    <a:masterClrMapping/>
  </p:clrMapOvr>
</p:notes>
</file>

<file path=ppt/notesSlides/notesSlide6.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4577"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4578"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82588" indent="-342900">
              <a:lnSpc>
                <a:spcPct val="90000"/>
              </a:lnSpc>
              <a:spcBef>
                <a:spcPts val="775"/>
              </a:spcBef>
            </a:pPr>
            <a:r>
              <a:rPr lang="en-US">
                <a:solidFill>
                  <a:srgbClr val="000000"/>
                </a:solidFill>
                <a:ea typeface="Calibri" pitchFamily="-112" charset="0"/>
                <a:cs typeface="Calibri" pitchFamily="-112" charset="0"/>
                <a:sym typeface="Calibri" pitchFamily="-112" charset="0"/>
              </a:rPr>
              <a:t>“...across a range of different school subjects, in different countries, and for learners of different ages, the use of formative assessment appears to be associated with </a:t>
            </a:r>
            <a:r>
              <a:rPr lang="en-US">
                <a:solidFill>
                  <a:srgbClr val="000000"/>
                </a:solidFill>
                <a:latin typeface="Calibri Bold" charset="0"/>
                <a:ea typeface="Calibri Bold" charset="0"/>
                <a:cs typeface="Calibri Bold" charset="0"/>
                <a:sym typeface="Calibri Bold" charset="0"/>
              </a:rPr>
              <a:t>considerable improvements </a:t>
            </a:r>
            <a:r>
              <a:rPr lang="en-US">
                <a:solidFill>
                  <a:srgbClr val="000000"/>
                </a:solidFill>
                <a:ea typeface="Calibri" pitchFamily="-112" charset="0"/>
                <a:cs typeface="Calibri" pitchFamily="-112" charset="0"/>
                <a:sym typeface="Calibri" pitchFamily="-112" charset="0"/>
              </a:rPr>
              <a:t>in the rate of learning.” </a:t>
            </a:r>
          </a:p>
          <a:p>
            <a:pPr marL="382588" indent="-342900">
              <a:lnSpc>
                <a:spcPct val="90000"/>
              </a:lnSpc>
              <a:spcBef>
                <a:spcPts val="775"/>
              </a:spcBef>
            </a:pPr>
            <a:r>
              <a:rPr lang="en-US">
                <a:solidFill>
                  <a:srgbClr val="000000"/>
                </a:solidFill>
                <a:ea typeface="Calibri" pitchFamily="-112" charset="0"/>
                <a:cs typeface="Calibri" pitchFamily="-112" charset="0"/>
                <a:sym typeface="Calibri" pitchFamily="-112" charset="0"/>
              </a:rPr>
              <a:t>“… it seems reasonable to conclude that use of formative assessment can increase the rate of student learning by somewhere between </a:t>
            </a:r>
            <a:r>
              <a:rPr lang="en-US">
                <a:solidFill>
                  <a:srgbClr val="000000"/>
                </a:solidFill>
                <a:latin typeface="Calibri Bold" charset="0"/>
                <a:ea typeface="Calibri Bold" charset="0"/>
                <a:cs typeface="Calibri Bold" charset="0"/>
                <a:sym typeface="Calibri Bold" charset="0"/>
              </a:rPr>
              <a:t>50 and 100 percent.”</a:t>
            </a:r>
            <a:endParaRPr lang="en-US">
              <a:solidFill>
                <a:srgbClr val="000000"/>
              </a:solidFill>
              <a:ea typeface="Calibri" pitchFamily="-112" charset="0"/>
              <a:cs typeface="Calibri" pitchFamily="-112" charset="0"/>
              <a:sym typeface="Calibri" pitchFamily="-112" charset="0"/>
            </a:endParaRPr>
          </a:p>
          <a:p>
            <a:pPr marL="382588" indent="-342900">
              <a:lnSpc>
                <a:spcPct val="90000"/>
              </a:lnSpc>
              <a:spcBef>
                <a:spcPts val="775"/>
              </a:spcBef>
            </a:pPr>
            <a:r>
              <a:rPr lang="en-US">
                <a:solidFill>
                  <a:srgbClr val="000000"/>
                </a:solidFill>
                <a:ea typeface="Calibri" pitchFamily="-112" charset="0"/>
                <a:cs typeface="Calibri" pitchFamily="-112" charset="0"/>
                <a:sym typeface="Calibri" pitchFamily="-112" charset="0"/>
              </a:rPr>
              <a:t>“This suggests that formative assessment is likely to be one of the </a:t>
            </a:r>
            <a:r>
              <a:rPr lang="en-US">
                <a:solidFill>
                  <a:srgbClr val="000000"/>
                </a:solidFill>
                <a:latin typeface="Calibri Bold" charset="0"/>
                <a:ea typeface="Calibri Bold" charset="0"/>
                <a:cs typeface="Calibri Bold" charset="0"/>
                <a:sym typeface="Calibri Bold" charset="0"/>
              </a:rPr>
              <a:t>most effective </a:t>
            </a:r>
            <a:r>
              <a:rPr lang="en-US">
                <a:solidFill>
                  <a:srgbClr val="000000"/>
                </a:solidFill>
                <a:ea typeface="Calibri" pitchFamily="-112" charset="0"/>
                <a:cs typeface="Calibri" pitchFamily="-112" charset="0"/>
                <a:sym typeface="Calibri" pitchFamily="-112" charset="0"/>
              </a:rPr>
              <a:t>ways—and perhaps the most effective way—of increasing student achievement.” </a:t>
            </a:r>
          </a:p>
        </p:txBody>
      </p:sp>
    </p:spTree>
  </p:cSld>
  <p:clrMapOvr>
    <a:masterClrMapping/>
  </p:clrMapOvr>
</p:notes>
</file>

<file path=ppt/notesSlides/notesSlide7.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867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28674"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ea typeface="Calibri" pitchFamily="-112" charset="0"/>
                <a:cs typeface="Calibri" pitchFamily="-112" charset="0"/>
                <a:sym typeface="Calibri" pitchFamily="-112" charset="0"/>
              </a:rPr>
              <a:t>If we are serious about improving student achievement, we have to focus relentlessly on </a:t>
            </a:r>
            <a:r>
              <a:rPr lang="en-US">
                <a:solidFill>
                  <a:srgbClr val="0000FF"/>
                </a:solidFill>
                <a:latin typeface="Calibri Bold" charset="0"/>
                <a:ea typeface="Calibri Bold" charset="0"/>
                <a:cs typeface="Calibri Bold" charset="0"/>
                <a:sym typeface="Calibri Bold" charset="0"/>
              </a:rPr>
              <a:t>changing</a:t>
            </a:r>
            <a:r>
              <a:rPr lang="en-US">
                <a:solidFill>
                  <a:srgbClr val="000000"/>
                </a:solidFill>
                <a:ea typeface="Calibri" pitchFamily="-112" charset="0"/>
                <a:cs typeface="Calibri" pitchFamily="-112" charset="0"/>
                <a:sym typeface="Calibri" pitchFamily="-112" charset="0"/>
              </a:rPr>
              <a:t> those things that teachers do that are the most important to </a:t>
            </a:r>
            <a:r>
              <a:rPr lang="en-US">
                <a:solidFill>
                  <a:srgbClr val="0000FF"/>
                </a:solidFill>
                <a:latin typeface="Calibri Bold" charset="0"/>
                <a:ea typeface="Calibri Bold" charset="0"/>
                <a:cs typeface="Calibri Bold" charset="0"/>
                <a:sym typeface="Calibri Bold" charset="0"/>
              </a:rPr>
              <a:t>change</a:t>
            </a:r>
            <a:r>
              <a:rPr lang="en-US">
                <a:solidFill>
                  <a:srgbClr val="000000"/>
                </a:solidFill>
                <a:ea typeface="Calibri" pitchFamily="-112" charset="0"/>
                <a:cs typeface="Calibri" pitchFamily="-112" charset="0"/>
                <a:sym typeface="Calibri" pitchFamily="-112" charset="0"/>
              </a:rPr>
              <a:t>: those things that, when we focus on them, and </a:t>
            </a:r>
            <a:r>
              <a:rPr lang="en-US">
                <a:solidFill>
                  <a:srgbClr val="0000FF"/>
                </a:solidFill>
                <a:latin typeface="Calibri Bold" charset="0"/>
                <a:ea typeface="Calibri Bold" charset="0"/>
                <a:cs typeface="Calibri Bold" charset="0"/>
                <a:sym typeface="Calibri Bold" charset="0"/>
              </a:rPr>
              <a:t>change</a:t>
            </a:r>
            <a:r>
              <a:rPr lang="en-US">
                <a:solidFill>
                  <a:srgbClr val="000000"/>
                </a:solidFill>
                <a:ea typeface="Calibri" pitchFamily="-112" charset="0"/>
                <a:cs typeface="Calibri" pitchFamily="-112" charset="0"/>
                <a:sym typeface="Calibri" pitchFamily="-112" charset="0"/>
              </a:rPr>
              <a:t> them, improve student learning.</a:t>
            </a:r>
          </a:p>
        </p:txBody>
      </p:sp>
    </p:spTree>
  </p:cSld>
  <p:clrMapOvr>
    <a:masterClrMapping/>
  </p:clrMapOvr>
</p:notes>
</file>

<file path=ppt/notesSlides/notesSlide8.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7585"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67586"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r>
              <a:rPr lang="en-US">
                <a:latin typeface="Helvetica" pitchFamily="-112" charset="0"/>
                <a:ea typeface="Helvetica" pitchFamily="-112" charset="0"/>
                <a:cs typeface="Helvetica" pitchFamily="-112" charset="0"/>
                <a:sym typeface="Helvetica" pitchFamily="-112" charset="0"/>
              </a:rPr>
              <a:t>Let these questions help frame your thinking about formative assessment, as well as the week ahead.</a:t>
            </a:r>
          </a:p>
          <a:p>
            <a:pPr>
              <a:buSzPct val="125000"/>
              <a:buFont typeface="Helvetica" pitchFamily="-112" charset="0"/>
              <a:buChar char="•"/>
            </a:pPr>
            <a:r>
              <a:rPr lang="en-US">
                <a:latin typeface="Helvetica" pitchFamily="-112" charset="0"/>
                <a:ea typeface="Helvetica" pitchFamily="-112" charset="0"/>
                <a:cs typeface="Helvetica" pitchFamily="-112" charset="0"/>
                <a:sym typeface="Helvetica" pitchFamily="-112" charset="0"/>
              </a:rPr>
              <a:t>Where are we now?</a:t>
            </a:r>
          </a:p>
          <a:p>
            <a:pPr>
              <a:buSzPct val="125000"/>
              <a:buFont typeface="Helvetica" pitchFamily="-112" charset="0"/>
              <a:buChar char="•"/>
            </a:pPr>
            <a:r>
              <a:rPr lang="en-US">
                <a:latin typeface="Helvetica" pitchFamily="-112" charset="0"/>
                <a:ea typeface="Helvetica" pitchFamily="-112" charset="0"/>
                <a:cs typeface="Helvetica" pitchFamily="-112" charset="0"/>
                <a:sym typeface="Helvetica" pitchFamily="-112" charset="0"/>
              </a:rPr>
              <a:t>Where are we going?</a:t>
            </a:r>
          </a:p>
          <a:p>
            <a:pPr>
              <a:buSzPct val="125000"/>
              <a:buFont typeface="Helvetica" pitchFamily="-112" charset="0"/>
              <a:buChar char="•"/>
            </a:pPr>
            <a:r>
              <a:rPr lang="en-US">
                <a:latin typeface="Helvetica" pitchFamily="-112" charset="0"/>
                <a:ea typeface="Helvetica" pitchFamily="-112" charset="0"/>
                <a:cs typeface="Helvetica" pitchFamily="-112" charset="0"/>
                <a:sym typeface="Helvetica" pitchFamily="-112" charset="0"/>
              </a:rPr>
              <a:t>How do we close the gap?</a:t>
            </a:r>
          </a:p>
        </p:txBody>
      </p:sp>
    </p:spTree>
  </p:cSld>
  <p:clrMapOvr>
    <a:masterClrMapping/>
  </p:clrMapOvr>
</p:notes>
</file>

<file path=ppt/notesSlides/notesSlide9.xml><?xml version="1.0" encoding="utf-8"?>
<p:notes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38913" name="Rectangle 1"/>
          <p:cNvSpPr>
            <a:spLocks noGrp="1" noRot="1" noChangeAspect="1" noChangeArrowheads="1"/>
          </p:cNvSpPr>
          <p:nvPr>
            <p:ph type="sldImg"/>
          </p:nvPr>
        </p:nvSpPr>
        <p:spPr bwMode="auto">
          <a:xfrm>
            <a:off x="1143000" y="685800"/>
            <a:ext cx="4572000" cy="3429000"/>
          </a:xfrm>
          <a:prstGeom prst="rect">
            <a:avLst/>
          </a:prstGeom>
          <a:solidFill>
            <a:srgbClr val="FFFFFF"/>
          </a:solidFill>
          <a:ln>
            <a:solidFill>
              <a:srgbClr val="000000"/>
            </a:solidFill>
            <a:miter lim="800000"/>
            <a:headEnd/>
            <a:tailEnd/>
          </a:ln>
        </p:spPr>
      </p:sp>
      <p:sp>
        <p:nvSpPr>
          <p:cNvPr id="38914" name="Rectangle 2"/>
          <p:cNvSpPr>
            <a:spLocks noGrp="1" noChangeArrowheads="1"/>
          </p:cNvSpPr>
          <p:nvPr>
            <p:ph type="body" idx="1"/>
          </p:nvPr>
        </p:nvSpPr>
        <p:spPr bwMode="auto">
          <a:xfrm>
            <a:off x="685800" y="4343400"/>
            <a:ext cx="5486400" cy="4114800"/>
          </a:xfrm>
          <a:prstGeom prst="rect">
            <a:avLst/>
          </a:prstGeom>
          <a:noFill/>
          <a:ln>
            <a:miter lim="800000"/>
            <a:headEnd/>
            <a:tailEnd/>
          </a:ln>
        </p:spPr>
        <p:txBody>
          <a:bodyPr>
            <a:prstTxWarp prst="textNoShape">
              <a:avLst/>
            </a:prstTxWarp>
          </a:bodyPr>
          <a:lstStyle/>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Sharing learning expectations and sharing criteria for success</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Engineering effective classroom discussions, questions, and learning tasks that elicit evidence of learning</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Providing feedback that moves learners forward</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Activating students as owners of their own learning</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Activating students as instructional resources for one another</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The rationale behind these strategies, and the strategies themselves are well described in the next reading in your packet.</a:t>
            </a:r>
          </a:p>
          <a:p>
            <a:pPr marL="39688"/>
            <a:r>
              <a:rPr lang="en-US">
                <a:solidFill>
                  <a:srgbClr val="000000"/>
                </a:solidFill>
                <a:latin typeface="Times New Roman" pitchFamily="-112" charset="0"/>
                <a:ea typeface="Times New Roman" pitchFamily="-112" charset="0"/>
                <a:cs typeface="Times New Roman" pitchFamily="-112" charset="0"/>
                <a:sym typeface="Times New Roman" pitchFamily="-112" charset="0"/>
              </a:rPr>
              <a:t>A number of you have thought about and looked at this reading- please look it over again, and if you have time, and would like to consider another resource.</a:t>
            </a:r>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08F5DA7-1FF1-114E-B7A0-4D50E6B72B16}"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F5DA7-1FF1-114E-B7A0-4D50E6B72B16}"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F5DA7-1FF1-114E-B7A0-4D50E6B72B16}"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08F5DA7-1FF1-114E-B7A0-4D50E6B72B16}"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08F5DA7-1FF1-114E-B7A0-4D50E6B72B16}" type="datetimeFigureOut">
              <a:rPr lang="en-US" smtClean="0"/>
              <a:pPr/>
              <a:t>10/6/11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08F5DA7-1FF1-114E-B7A0-4D50E6B72B16}" type="datetimeFigureOut">
              <a:rPr lang="en-US" smtClean="0"/>
              <a:pPr/>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08F5DA7-1FF1-114E-B7A0-4D50E6B72B16}" type="datetimeFigureOut">
              <a:rPr lang="en-US" smtClean="0"/>
              <a:pPr/>
              <a:t>10/6/11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08F5DA7-1FF1-114E-B7A0-4D50E6B72B16}" type="datetimeFigureOut">
              <a:rPr lang="en-US" smtClean="0"/>
              <a:pPr/>
              <a:t>10/6/11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08F5DA7-1FF1-114E-B7A0-4D50E6B72B16}" type="datetimeFigureOut">
              <a:rPr lang="en-US" smtClean="0"/>
              <a:pPr/>
              <a:t>10/6/11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8F5DA7-1FF1-114E-B7A0-4D50E6B72B16}" type="datetimeFigureOut">
              <a:rPr lang="en-US" smtClean="0"/>
              <a:pPr/>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08F5DA7-1FF1-114E-B7A0-4D50E6B72B16}" type="datetimeFigureOut">
              <a:rPr lang="en-US" smtClean="0"/>
              <a:pPr/>
              <a:t>10/6/11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FDF58358-F45B-A442-8218-30D0B597432E}" type="slidenum">
              <a:rPr lang="en-US" smtClean="0"/>
              <a:pPr/>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4" Type="http://schemas.openxmlformats.org/officeDocument/2006/relationships/slideLayout" Target="../slideLayouts/slideLayout4.xml"/><Relationship Id="rId10" Type="http://schemas.openxmlformats.org/officeDocument/2006/relationships/slideLayout" Target="../slideLayouts/slideLayout10.xml"/><Relationship Id="rId5" Type="http://schemas.openxmlformats.org/officeDocument/2006/relationships/slideLayout" Target="../slideLayouts/slideLayout5.xml"/><Relationship Id="rId7" Type="http://schemas.openxmlformats.org/officeDocument/2006/relationships/slideLayout" Target="../slideLayouts/slideLayout7.xml"/><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9" Type="http://schemas.openxmlformats.org/officeDocument/2006/relationships/slideLayout" Target="../slideLayouts/slideLayout9.xml"/><Relationship Id="rId3" Type="http://schemas.openxmlformats.org/officeDocument/2006/relationships/slideLayout" Target="../slideLayouts/slideLayout3.xml"/><Relationship Id="rId6" Type="http://schemas.openxmlformats.org/officeDocument/2006/relationships/slideLayout" Target="../slideLayouts/slideLayout6.xml"/></Relationships>
</file>

<file path=ppt/slideMasters/slideMaster1.xml><?xml version="1.0" encoding="utf-8"?>
<p:sldMaster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08F5DA7-1FF1-114E-B7A0-4D50E6B72B16}" type="datetimeFigureOut">
              <a:rPr lang="en-US" smtClean="0"/>
              <a:pPr/>
              <a:t>10/6/11</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FDF58358-F45B-A442-8218-30D0B597432E}" type="slidenum">
              <a:rPr lang="en-US" smtClean="0"/>
              <a:pPr/>
              <a:t>‹#›</a:t>
            </a:fld>
            <a:endParaRPr lang="en-US"/>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4572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3" Type="http://schemas.openxmlformats.org/officeDocument/2006/relationships/image" Target="../media/image1.jpeg"/><Relationship Id="rId1" Type="http://schemas.openxmlformats.org/officeDocument/2006/relationships/slideLayout" Target="../slideLayouts/slideLayout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3" Type="http://schemas.openxmlformats.org/officeDocument/2006/relationships/image" Target="../media/image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3" Type="http://schemas.openxmlformats.org/officeDocument/2006/relationships/image" Target="../media/image8.jpe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3"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3"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3" Type="http://schemas.openxmlformats.org/officeDocument/2006/relationships/image" Target="../media/image3.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3" Type="http://schemas.openxmlformats.org/officeDocument/2006/relationships/image" Target="../media/image5.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3" Type="http://schemas.openxmlformats.org/officeDocument/2006/relationships/image" Target="../media/image6.pn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8193" name="Rectangle 1"/>
          <p:cNvSpPr>
            <a:spLocks noGrp="1" noChangeArrowheads="1"/>
          </p:cNvSpPr>
          <p:nvPr>
            <p:ph type="title"/>
          </p:nvPr>
        </p:nvSpPr>
        <p:spPr>
          <a:xfrm>
            <a:off x="457200" y="-4763"/>
            <a:ext cx="4305300" cy="1143001"/>
          </a:xfrm>
          <a:ln/>
        </p:spPr>
        <p:txBody>
          <a:bodyPr rIns="132080"/>
          <a:lstStyle/>
          <a:p>
            <a:r>
              <a:rPr lang="en-US" dirty="0" smtClean="0">
                <a:latin typeface="Calibri Bold" charset="0"/>
                <a:ea typeface="Calibri Bold" charset="0"/>
                <a:cs typeface="Calibri Bold" charset="0"/>
                <a:sym typeface="Calibri Bold" charset="0"/>
              </a:rPr>
              <a:t>Goal</a:t>
            </a:r>
            <a:endParaRPr lang="en-US" dirty="0">
              <a:latin typeface="Calibri Bold" charset="0"/>
              <a:ea typeface="ヒラギノ角ゴ ProN W6" pitchFamily="-112" charset="-128"/>
              <a:cs typeface="ヒラギノ角ゴ ProN W6" pitchFamily="-112" charset="-128"/>
              <a:sym typeface="Calibri Bold" charset="0"/>
            </a:endParaRPr>
          </a:p>
        </p:txBody>
      </p:sp>
      <p:sp>
        <p:nvSpPr>
          <p:cNvPr id="8194" name="Rectangle 2"/>
          <p:cNvSpPr>
            <a:spLocks noGrp="1" noChangeArrowheads="1"/>
          </p:cNvSpPr>
          <p:nvPr>
            <p:ph type="body" idx="1"/>
          </p:nvPr>
        </p:nvSpPr>
        <p:spPr>
          <a:xfrm>
            <a:off x="-88900" y="936625"/>
            <a:ext cx="4305300" cy="5918200"/>
          </a:xfrm>
          <a:ln/>
        </p:spPr>
        <p:txBody>
          <a:bodyPr rIns="132080">
            <a:normAutofit/>
          </a:bodyPr>
          <a:lstStyle/>
          <a:p>
            <a:pPr marL="312738" indent="-273050">
              <a:buClrTx/>
              <a:buFont typeface="Wingdings 2" pitchFamily="-112" charset="2"/>
              <a:buChar char=""/>
            </a:pPr>
            <a:r>
              <a:rPr lang="en-US" dirty="0"/>
              <a:t>Understand the impact on student achievement from effective use of formative assessment, and the role of principals, teachers, and students in that </a:t>
            </a:r>
            <a:r>
              <a:rPr lang="en-US" dirty="0" smtClean="0"/>
              <a:t>process</a:t>
            </a:r>
            <a:endParaRPr lang="en-US" dirty="0"/>
          </a:p>
        </p:txBody>
      </p:sp>
      <p:pic>
        <p:nvPicPr>
          <p:cNvPr id="8195" name="Picture 3"/>
          <p:cNvPicPr>
            <a:picLocks noChangeAspect="1" noChangeArrowheads="1"/>
          </p:cNvPicPr>
          <p:nvPr/>
        </p:nvPicPr>
        <p:blipFill>
          <a:blip r:embed="rId3"/>
          <a:srcRect/>
          <a:stretch>
            <a:fillRect/>
          </a:stretch>
        </p:blipFill>
        <p:spPr bwMode="auto">
          <a:xfrm>
            <a:off x="4292600" y="0"/>
            <a:ext cx="9169400" cy="6858000"/>
          </a:xfrm>
          <a:prstGeom prst="rect">
            <a:avLst/>
          </a:prstGeom>
          <a:noFill/>
          <a:ln w="9525" cap="flat">
            <a:noFill/>
            <a:round/>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8194">
                                            <p:txEl>
                                              <p:pRg st="0" end="0"/>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194" grpId="0" build="p" bldLvl="5" autoUpdateAnimBg="0"/>
    </p:bldLst>
  </p:timing>
</p:sld>
</file>

<file path=ppt/slides/slide10.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sp>
        <p:nvSpPr>
          <p:cNvPr id="39937" name="Rectangle 1"/>
          <p:cNvSpPr>
            <a:spLocks noGrp="1" noChangeArrowheads="1"/>
          </p:cNvSpPr>
          <p:nvPr>
            <p:ph type="body" idx="1"/>
          </p:nvPr>
        </p:nvSpPr>
        <p:spPr>
          <a:xfrm>
            <a:off x="779463" y="858838"/>
            <a:ext cx="3760787" cy="4610100"/>
          </a:xfrm>
          <a:ln/>
        </p:spPr>
        <p:txBody>
          <a:bodyPr rIns="132080">
            <a:noAutofit/>
          </a:bodyPr>
          <a:lstStyle/>
          <a:p>
            <a:pPr marL="39688" indent="0">
              <a:buClrTx/>
            </a:pPr>
            <a:r>
              <a:rPr lang="en-US" sz="2600" dirty="0"/>
              <a:t>Read</a:t>
            </a:r>
            <a:r>
              <a:rPr lang="en-US" sz="2600" dirty="0" smtClean="0"/>
              <a:t> part of </a:t>
            </a:r>
            <a:r>
              <a:rPr lang="en-US" sz="2600" dirty="0" smtClean="0">
                <a:latin typeface="Calibri Bold Italic" charset="0"/>
                <a:ea typeface="Calibri Bold Italic" charset="0"/>
                <a:cs typeface="Calibri Bold Italic" charset="0"/>
                <a:sym typeface="Calibri Bold Italic" charset="0"/>
              </a:rPr>
              <a:t>Content </a:t>
            </a:r>
            <a:r>
              <a:rPr lang="en-US" sz="2600" dirty="0">
                <a:latin typeface="Calibri Bold Italic" charset="0"/>
                <a:ea typeface="Calibri Bold Italic" charset="0"/>
                <a:cs typeface="Calibri Bold Italic" charset="0"/>
                <a:sym typeface="Calibri Bold Italic" charset="0"/>
              </a:rPr>
              <a:t>then Process</a:t>
            </a:r>
            <a:r>
              <a:rPr lang="en-US" sz="2600" dirty="0"/>
              <a:t>- a chapter from Ahead of the </a:t>
            </a:r>
            <a:r>
              <a:rPr lang="en-US" sz="2600" dirty="0" smtClean="0"/>
              <a:t>Curve.  Begin at page 189 and read through page 200.</a:t>
            </a:r>
          </a:p>
          <a:p>
            <a:pPr marL="39688" indent="0">
              <a:buClrTx/>
            </a:pPr>
            <a:r>
              <a:rPr lang="en-US" sz="2600" dirty="0" smtClean="0"/>
              <a:t>Brainstorm techniques for each of Key Strategy</a:t>
            </a:r>
          </a:p>
          <a:p>
            <a:pPr marL="39688" indent="0">
              <a:buClrTx/>
            </a:pPr>
            <a:r>
              <a:rPr lang="en-US" sz="2600" dirty="0"/>
              <a:t>Record the techniques you brainstorm for each strategy</a:t>
            </a:r>
            <a:r>
              <a:rPr lang="en-US" sz="2600" dirty="0" smtClean="0"/>
              <a:t> and share with the rest of the group</a:t>
            </a:r>
            <a:endParaRPr lang="en-US" sz="2600" dirty="0"/>
          </a:p>
        </p:txBody>
      </p:sp>
      <p:pic>
        <p:nvPicPr>
          <p:cNvPr id="39938" name="Picture 2"/>
          <p:cNvPicPr>
            <a:picLocks noChangeArrowheads="1"/>
          </p:cNvPicPr>
          <p:nvPr/>
        </p:nvPicPr>
        <p:blipFill>
          <a:blip r:embed="rId3"/>
          <a:srcRect/>
          <a:stretch>
            <a:fillRect/>
          </a:stretch>
        </p:blipFill>
        <p:spPr bwMode="auto">
          <a:xfrm>
            <a:off x="4533900" y="858838"/>
            <a:ext cx="4610100" cy="4610100"/>
          </a:xfrm>
          <a:prstGeom prst="rect">
            <a:avLst/>
          </a:prstGeom>
          <a:noFill/>
          <a:ln w="9525" cap="flat">
            <a:noFill/>
            <a:miter lim="800000"/>
            <a:headEnd/>
            <a:tailEnd/>
          </a:ln>
        </p:spPr>
      </p:pic>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39937">
                                            <p:txEl>
                                              <p:pRg st="0" end="0"/>
                                            </p:txEl>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39937">
                                            <p:txEl>
                                              <p:pRg st="1" end="1"/>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39937">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9937" grpId="0" build="p" bldLvl="5" autoUpdateAnimBg="0"/>
    </p:bldLst>
  </p:timing>
</p:sld>
</file>

<file path=ppt/slides/slide11.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6" name="Slide Number Placeholder 3"/>
          <p:cNvSpPr>
            <a:spLocks noGrp="1"/>
          </p:cNvSpPr>
          <p:nvPr>
            <p:ph type="sldNum" sz="quarter" idx="10"/>
          </p:nvPr>
        </p:nvSpPr>
        <p:spPr/>
        <p:txBody>
          <a:bodyPr/>
          <a:lstStyle/>
          <a:p>
            <a:fld id="{F403306F-B6A8-384A-82C9-16834C43F6E0}" type="slidenum">
              <a:rPr lang="en-US"/>
              <a:pPr/>
              <a:t>11</a:t>
            </a:fld>
            <a:endParaRPr lang="en-US"/>
          </a:p>
        </p:txBody>
      </p:sp>
      <p:sp>
        <p:nvSpPr>
          <p:cNvPr id="57345" name="Rectangle 1"/>
          <p:cNvSpPr>
            <a:spLocks noGrp="1" noChangeArrowheads="1"/>
          </p:cNvSpPr>
          <p:nvPr>
            <p:ph type="title"/>
          </p:nvPr>
        </p:nvSpPr>
        <p:spPr>
          <a:ln/>
        </p:spPr>
        <p:txBody>
          <a:bodyPr rIns="132080"/>
          <a:lstStyle/>
          <a:p>
            <a:endParaRPr lang="en-US"/>
          </a:p>
        </p:txBody>
      </p:sp>
      <p:sp>
        <p:nvSpPr>
          <p:cNvPr id="57346" name="Rectangle 2"/>
          <p:cNvSpPr>
            <a:spLocks noGrp="1" noChangeArrowheads="1"/>
          </p:cNvSpPr>
          <p:nvPr>
            <p:ph type="body" idx="1"/>
          </p:nvPr>
        </p:nvSpPr>
        <p:spPr>
          <a:ln/>
        </p:spPr>
        <p:txBody>
          <a:bodyPr rIns="132080"/>
          <a:lstStyle/>
          <a:p>
            <a:endParaRPr lang="en-US"/>
          </a:p>
        </p:txBody>
      </p:sp>
      <p:sp>
        <p:nvSpPr>
          <p:cNvPr id="57347" name="Text Box 3"/>
          <p:cNvSpPr txBox="1">
            <a:spLocks noChangeArrowheads="1"/>
          </p:cNvSpPr>
          <p:nvPr/>
        </p:nvSpPr>
        <p:spPr bwMode="auto">
          <a:xfrm>
            <a:off x="7485063" y="6399213"/>
            <a:ext cx="268287" cy="279400"/>
          </a:xfrm>
          <a:prstGeom prst="rect">
            <a:avLst/>
          </a:prstGeom>
          <a:noFill/>
          <a:ln w="12700">
            <a:noFill/>
            <a:miter lim="800000"/>
            <a:headEnd/>
            <a:tailEnd/>
          </a:ln>
        </p:spPr>
        <p:txBody>
          <a:bodyPr wrap="none" anchor="ctr">
            <a:prstTxWarp prst="textNoShape">
              <a:avLst/>
            </a:prstTxWarp>
          </a:bodyPr>
          <a:lstStyle/>
          <a:p>
            <a:pPr algn="ctr"/>
            <a:fld id="{369E5665-07C1-1343-97B7-E92B0F8977C5}" type="slidenum">
              <a:rPr lang="en-US" sz="1200">
                <a:solidFill>
                  <a:srgbClr val="898989"/>
                </a:solidFill>
                <a:ea typeface="Calibri" pitchFamily="-112" charset="0"/>
                <a:cs typeface="Calibri" pitchFamily="-112" charset="0"/>
              </a:rPr>
              <a:pPr algn="ctr"/>
              <a:t>11</a:t>
            </a:fld>
            <a:endParaRPr lang="en-US" sz="1200">
              <a:solidFill>
                <a:srgbClr val="898989"/>
              </a:solidFill>
              <a:ea typeface="Calibri" pitchFamily="-112" charset="0"/>
              <a:cs typeface="Calibri" pitchFamily="-112" charset="0"/>
            </a:endParaRPr>
          </a:p>
        </p:txBody>
      </p:sp>
      <p:pic>
        <p:nvPicPr>
          <p:cNvPr id="57348" name="Picture 4"/>
          <p:cNvPicPr>
            <a:picLocks noChangeAspect="1" noChangeArrowheads="1"/>
          </p:cNvPicPr>
          <p:nvPr/>
        </p:nvPicPr>
        <p:blipFill>
          <a:blip r:embed="rId3"/>
          <a:srcRect/>
          <a:stretch>
            <a:fillRect/>
          </a:stretch>
        </p:blipFill>
        <p:spPr bwMode="auto">
          <a:xfrm>
            <a:off x="1466850" y="88900"/>
            <a:ext cx="6184900" cy="5854700"/>
          </a:xfrm>
          <a:prstGeom prst="rect">
            <a:avLst/>
          </a:prstGeom>
          <a:noFill/>
          <a:ln w="9525" cap="flat">
            <a:noFill/>
            <a:round/>
            <a:headEnd/>
            <a:tailEnd/>
          </a:ln>
        </p:spPr>
      </p:pic>
    </p:spTree>
  </p:cSld>
  <p:clrMapOvr>
    <a:masterClrMapping/>
  </p:clrMapOvr>
  <p:transition/>
</p:sld>
</file>

<file path=ppt/slides/slide2.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pic>
        <p:nvPicPr>
          <p:cNvPr id="43010" name="Picture 1"/>
          <p:cNvPicPr>
            <a:picLocks noChangeAspect="1" noChangeArrowheads="1"/>
          </p:cNvPicPr>
          <p:nvPr/>
        </p:nvPicPr>
        <p:blipFill>
          <a:blip r:embed="rId3"/>
          <a:srcRect/>
          <a:stretch>
            <a:fillRect/>
          </a:stretch>
        </p:blipFill>
        <p:spPr bwMode="auto">
          <a:xfrm>
            <a:off x="-376238" y="-123825"/>
            <a:ext cx="9663113" cy="7248525"/>
          </a:xfrm>
          <a:prstGeom prst="rect">
            <a:avLst/>
          </a:prstGeom>
          <a:noFill/>
          <a:ln w="9525">
            <a:noFill/>
            <a:round/>
            <a:headEnd/>
            <a:tailEnd/>
          </a:ln>
        </p:spPr>
      </p:pic>
      <p:sp>
        <p:nvSpPr>
          <p:cNvPr id="43011" name="Rectangle 2"/>
          <p:cNvSpPr>
            <a:spLocks noGrp="1" noChangeArrowheads="1"/>
          </p:cNvSpPr>
          <p:nvPr>
            <p:ph type="body" idx="1"/>
          </p:nvPr>
        </p:nvSpPr>
        <p:spPr>
          <a:xfrm>
            <a:off x="723900" y="203200"/>
            <a:ext cx="8229600" cy="1854200"/>
          </a:xfrm>
          <a:solidFill>
            <a:srgbClr val="FFFFFF"/>
          </a:solidFill>
        </p:spPr>
        <p:txBody>
          <a:bodyPr rIns="81279">
            <a:normAutofit fontScale="92500"/>
          </a:bodyPr>
          <a:lstStyle/>
          <a:p>
            <a:pPr eaLnBrk="1" hangingPunct="1">
              <a:buClrTx/>
            </a:pPr>
            <a:r>
              <a:rPr lang="en-US" dirty="0"/>
              <a:t>What are your definitions of assessment?</a:t>
            </a:r>
          </a:p>
          <a:p>
            <a:pPr eaLnBrk="1" hangingPunct="1">
              <a:buClrTx/>
            </a:pPr>
            <a:r>
              <a:rPr lang="en-US" dirty="0"/>
              <a:t>What roles do you see for using </a:t>
            </a:r>
            <a:r>
              <a:rPr lang="en-US" dirty="0" smtClean="0"/>
              <a:t>assessment to improve teaching </a:t>
            </a:r>
            <a:r>
              <a:rPr lang="en-US" dirty="0"/>
              <a:t>and learning in your classroom?</a:t>
            </a:r>
          </a:p>
        </p:txBody>
      </p:sp>
    </p:spTree>
  </p:cSld>
  <p:clrMapOvr>
    <a:masterClrMapping/>
  </p:clrMapOvr>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7409" name="Rectangle 1"/>
          <p:cNvSpPr>
            <a:spLocks noGrp="1" noChangeArrowheads="1"/>
          </p:cNvSpPr>
          <p:nvPr>
            <p:ph type="body" idx="1"/>
          </p:nvPr>
        </p:nvSpPr>
        <p:spPr>
          <a:xfrm>
            <a:off x="457200" y="657225"/>
            <a:ext cx="8229600" cy="5468938"/>
          </a:xfrm>
          <a:ln/>
        </p:spPr>
        <p:txBody>
          <a:bodyPr rIns="132080"/>
          <a:lstStyle/>
          <a:p>
            <a:pPr>
              <a:buFont typeface="Arial" pitchFamily="-112" charset="0"/>
              <a:buNone/>
            </a:pPr>
            <a:r>
              <a:rPr lang="en-US"/>
              <a:t>	</a:t>
            </a:r>
            <a:r>
              <a:rPr lang="en-US" sz="3400"/>
              <a:t>Practice in a classroom is formative to the extent that </a:t>
            </a:r>
            <a:r>
              <a:rPr lang="en-US" sz="3400">
                <a:solidFill>
                  <a:srgbClr val="0000FF"/>
                </a:solidFill>
                <a:latin typeface="Calibri Bold" charset="0"/>
                <a:ea typeface="Calibri Bold" charset="0"/>
                <a:cs typeface="Calibri Bold" charset="0"/>
                <a:sym typeface="Calibri Bold" charset="0"/>
              </a:rPr>
              <a:t>evidence</a:t>
            </a:r>
            <a:r>
              <a:rPr lang="en-US" sz="3400"/>
              <a:t> about student achievement is elicited, interpreted, and used by teachers, learners, or their peers, to make </a:t>
            </a:r>
            <a:r>
              <a:rPr lang="en-US" sz="3400">
                <a:solidFill>
                  <a:srgbClr val="0000FF"/>
                </a:solidFill>
                <a:latin typeface="Calibri Bold" charset="0"/>
                <a:ea typeface="Calibri Bold" charset="0"/>
                <a:cs typeface="Calibri Bold" charset="0"/>
                <a:sym typeface="Calibri Bold" charset="0"/>
              </a:rPr>
              <a:t>decisions about the next steps </a:t>
            </a:r>
            <a:r>
              <a:rPr lang="en-US" sz="3400"/>
              <a:t>in instruction that are likely to be better, or better founded, than the decisions they would have taken in the absence of the evidence that was elicited. </a:t>
            </a:r>
          </a:p>
          <a:p>
            <a:pPr algn="r">
              <a:buFont typeface="Arial" pitchFamily="-112" charset="0"/>
              <a:buNone/>
            </a:pPr>
            <a:r>
              <a:rPr lang="en-US" sz="2500"/>
              <a:t>                                                 ~Black and Wiliam (2009)</a:t>
            </a:r>
          </a:p>
        </p:txBody>
      </p:sp>
    </p:spTree>
  </p:cSld>
  <p:clrMapOvr>
    <a:masterClrMapping/>
  </p:clrMapOvr>
  <p:transition spd="med">
    <p:cover/>
  </p:transition>
</p:sld>
</file>

<file path=ppt/slides/slide4.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19457" name="Rectangle 1"/>
          <p:cNvSpPr>
            <a:spLocks noGrp="1" noChangeArrowheads="1"/>
          </p:cNvSpPr>
          <p:nvPr>
            <p:ph type="title"/>
          </p:nvPr>
        </p:nvSpPr>
        <p:spPr>
          <a:ln/>
        </p:spPr>
        <p:txBody>
          <a:bodyPr rIns="132080">
            <a:normAutofit fontScale="90000"/>
          </a:bodyPr>
          <a:lstStyle/>
          <a:p>
            <a:r>
              <a:rPr lang="en-US" sz="4000"/>
              <a:t>What is the research behind Formative Assessment?</a:t>
            </a:r>
          </a:p>
        </p:txBody>
      </p:sp>
      <p:pic>
        <p:nvPicPr>
          <p:cNvPr id="19458" name="Picture 2"/>
          <p:cNvPicPr>
            <a:picLocks noChangeArrowheads="1"/>
          </p:cNvPicPr>
          <p:nvPr/>
        </p:nvPicPr>
        <p:blipFill>
          <a:blip r:embed="rId3"/>
          <a:srcRect/>
          <a:stretch>
            <a:fillRect/>
          </a:stretch>
        </p:blipFill>
        <p:spPr bwMode="auto">
          <a:xfrm>
            <a:off x="2235200" y="2076450"/>
            <a:ext cx="4679950" cy="3338513"/>
          </a:xfrm>
          <a:prstGeom prst="rect">
            <a:avLst/>
          </a:prstGeom>
          <a:noFill/>
          <a:ln w="9525" cap="flat">
            <a:noFill/>
            <a:miter lim="800000"/>
            <a:headEnd/>
            <a:tailEnd/>
          </a:ln>
        </p:spPr>
      </p:pic>
    </p:spTree>
  </p:cSld>
  <p:clrMapOvr>
    <a:masterClrMapping/>
  </p:clrMapOvr>
  <p:transition/>
</p:sld>
</file>

<file path=ppt/slides/slide5.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21505" name="Picture 1"/>
          <p:cNvPicPr>
            <a:picLocks noChangeAspect="1" noChangeArrowheads="1"/>
          </p:cNvPicPr>
          <p:nvPr/>
        </p:nvPicPr>
        <p:blipFill>
          <a:blip r:embed="rId3"/>
          <a:srcRect/>
          <a:stretch>
            <a:fillRect/>
          </a:stretch>
        </p:blipFill>
        <p:spPr bwMode="auto">
          <a:xfrm>
            <a:off x="-314325" y="-279400"/>
            <a:ext cx="9637713" cy="7229475"/>
          </a:xfrm>
          <a:prstGeom prst="rect">
            <a:avLst/>
          </a:prstGeom>
          <a:noFill/>
          <a:ln w="9525" cap="flat">
            <a:noFill/>
            <a:round/>
            <a:headEnd/>
            <a:tailEnd/>
          </a:ln>
        </p:spPr>
      </p:pic>
      <p:sp>
        <p:nvSpPr>
          <p:cNvPr id="21506" name="Text Box 2"/>
          <p:cNvSpPr txBox="1">
            <a:spLocks noChangeArrowheads="1"/>
          </p:cNvSpPr>
          <p:nvPr/>
        </p:nvSpPr>
        <p:spPr bwMode="auto">
          <a:xfrm>
            <a:off x="7485063" y="6399213"/>
            <a:ext cx="268287" cy="279400"/>
          </a:xfrm>
          <a:prstGeom prst="rect">
            <a:avLst/>
          </a:prstGeom>
          <a:noFill/>
          <a:ln w="12700">
            <a:noFill/>
            <a:miter lim="800000"/>
            <a:headEnd/>
            <a:tailEnd/>
          </a:ln>
          <a:effectLst/>
        </p:spPr>
        <p:txBody>
          <a:bodyPr wrap="none" anchor="ctr">
            <a:prstTxWarp prst="textNoShape">
              <a:avLst/>
            </a:prstTxWarp>
          </a:bodyPr>
          <a:lstStyle/>
          <a:p>
            <a:pPr algn="ctr"/>
            <a:fld id="{47828C77-24B1-FD4A-9B74-A2C0618D96FE}" type="slidenum">
              <a:rPr lang="en-US" sz="1200">
                <a:solidFill>
                  <a:srgbClr val="898989"/>
                </a:solidFill>
                <a:ea typeface="Calibri" pitchFamily="-112" charset="0"/>
                <a:cs typeface="Calibri" pitchFamily="-112" charset="0"/>
              </a:rPr>
              <a:pPr algn="ctr"/>
              <a:t>5</a:t>
            </a:fld>
            <a:endParaRPr lang="en-US" sz="1200">
              <a:solidFill>
                <a:srgbClr val="898989"/>
              </a:solidFill>
              <a:ea typeface="Calibri" pitchFamily="-112" charset="0"/>
              <a:cs typeface="Calibri" pitchFamily="-112" charset="0"/>
            </a:endParaRPr>
          </a:p>
        </p:txBody>
      </p:sp>
      <p:sp>
        <p:nvSpPr>
          <p:cNvPr id="21507" name="Rectangle 3"/>
          <p:cNvSpPr>
            <a:spLocks noGrp="1" noChangeArrowheads="1"/>
          </p:cNvSpPr>
          <p:nvPr>
            <p:ph type="body" idx="1"/>
          </p:nvPr>
        </p:nvSpPr>
        <p:spPr>
          <a:xfrm>
            <a:off x="2997200" y="1528763"/>
            <a:ext cx="5994400" cy="5105400"/>
          </a:xfrm>
          <a:solidFill>
            <a:srgbClr val="F6FFC7"/>
          </a:solidFill>
          <a:ln/>
        </p:spPr>
        <p:txBody>
          <a:bodyPr rIns="132080">
            <a:normAutofit fontScale="92500"/>
          </a:bodyPr>
          <a:lstStyle/>
          <a:p>
            <a:pPr marL="39688" lvl="2" indent="-39688">
              <a:spcBef>
                <a:spcPct val="0"/>
              </a:spcBef>
            </a:pPr>
            <a:r>
              <a:rPr lang="en-US" sz="2800"/>
              <a:t>Students make </a:t>
            </a:r>
            <a:r>
              <a:rPr lang="en-US" sz="2800">
                <a:latin typeface="Calibri Bold" charset="0"/>
                <a:ea typeface="Calibri Bold" charset="0"/>
                <a:cs typeface="Calibri Bold" charset="0"/>
                <a:sym typeface="Calibri Bold" charset="0"/>
              </a:rPr>
              <a:t>significant learning gains </a:t>
            </a:r>
            <a:r>
              <a:rPr lang="en-US" sz="2800"/>
              <a:t>– especially lower achieving students</a:t>
            </a:r>
          </a:p>
          <a:p>
            <a:pPr marL="39688" lvl="2" indent="-39688">
              <a:spcBef>
                <a:spcPct val="0"/>
              </a:spcBef>
            </a:pPr>
            <a:r>
              <a:rPr lang="en-US" sz="2800"/>
              <a:t>Teachers tend to be more reflective about their practice and more </a:t>
            </a:r>
            <a:r>
              <a:rPr lang="en-US" sz="2800">
                <a:latin typeface="Calibri Bold" charset="0"/>
                <a:ea typeface="Calibri Bold" charset="0"/>
                <a:cs typeface="Calibri Bold" charset="0"/>
                <a:sym typeface="Calibri Bold" charset="0"/>
              </a:rPr>
              <a:t>in touch with their students</a:t>
            </a:r>
            <a:r>
              <a:rPr lang="en-US" sz="2800"/>
              <a:t>’ learning </a:t>
            </a:r>
            <a:endParaRPr lang="en-US"/>
          </a:p>
          <a:p>
            <a:pPr marL="39688" lvl="2" indent="-39688">
              <a:spcBef>
                <a:spcPct val="0"/>
              </a:spcBef>
            </a:pPr>
            <a:r>
              <a:rPr lang="en-US" sz="2800"/>
              <a:t>The process can improve student achievement </a:t>
            </a:r>
            <a:r>
              <a:rPr lang="en-US" sz="2800">
                <a:latin typeface="Calibri Bold" charset="0"/>
                <a:ea typeface="Calibri Bold" charset="0"/>
                <a:cs typeface="Calibri Bold" charset="0"/>
                <a:sym typeface="Calibri Bold" charset="0"/>
              </a:rPr>
              <a:t>more</a:t>
            </a:r>
            <a:r>
              <a:rPr lang="en-US" sz="2800"/>
              <a:t> than other learning interventions including </a:t>
            </a:r>
            <a:r>
              <a:rPr lang="en-US" sz="2800">
                <a:latin typeface="Calibri Italic" charset="0"/>
                <a:ea typeface="Calibri Italic" charset="0"/>
                <a:cs typeface="Calibri Italic" charset="0"/>
                <a:sym typeface="Calibri Italic" charset="0"/>
              </a:rPr>
              <a:t>one-on-one tutoring, reduced class size or cooperative learning</a:t>
            </a:r>
            <a:endParaRPr lang="en-US" sz="2800">
              <a:latin typeface="Calibri Italic" charset="0"/>
              <a:sym typeface="Calibri Italic" charset="0"/>
            </a:endParaRPr>
          </a:p>
          <a:p>
            <a:pPr marL="39688" lvl="2" indent="-39688">
              <a:spcBef>
                <a:spcPct val="0"/>
              </a:spcBef>
            </a:pPr>
            <a:endParaRPr lang="en-US" sz="2800">
              <a:latin typeface="Calibri Italic" charset="0"/>
              <a:sym typeface="Calibri Italic" charset="0"/>
            </a:endParaRPr>
          </a:p>
          <a:p>
            <a:pPr marL="39688" lvl="2" indent="-39688">
              <a:spcBef>
                <a:spcPct val="0"/>
              </a:spcBef>
              <a:buClr>
                <a:srgbClr val="002060"/>
              </a:buClr>
            </a:pPr>
            <a:endParaRPr lang="en-US" sz="2000">
              <a:solidFill>
                <a:srgbClr val="002060"/>
              </a:solidFill>
              <a:latin typeface="Calibri Italic" charset="0"/>
              <a:sym typeface="Calibri Italic" charset="0"/>
            </a:endParaRPr>
          </a:p>
          <a:p>
            <a:pPr marL="39688" lvl="2" indent="-39688">
              <a:spcBef>
                <a:spcPct val="0"/>
              </a:spcBef>
              <a:buFont typeface="Arial" pitchFamily="-112" charset="0"/>
              <a:buNone/>
            </a:pPr>
            <a:r>
              <a:rPr lang="en-US" sz="1600">
                <a:solidFill>
                  <a:srgbClr val="002060"/>
                </a:solidFill>
                <a:latin typeface="Calibri Italic" charset="0"/>
                <a:ea typeface="Calibri Italic" charset="0"/>
                <a:cs typeface="Calibri Italic" charset="0"/>
                <a:sym typeface="Calibri Italic" charset="0"/>
              </a:rPr>
              <a:t>Black and Wiliam (1998) and others (e.g., Shepard et al., 2005)</a:t>
            </a:r>
            <a:endParaRPr lang="en-US" sz="1600">
              <a:solidFill>
                <a:srgbClr val="002060"/>
              </a:solidFill>
              <a:latin typeface="Calibri Italic" charset="0"/>
              <a:sym typeface="Calibri Italic" charset="0"/>
            </a:endParaRP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8" fill="hold" grpId="0" nodeType="clickEffect">
                                  <p:stCondLst>
                                    <p:cond delay="0"/>
                                  </p:stCondLst>
                                  <p:childTnLst>
                                    <p:set>
                                      <p:cBhvr>
                                        <p:cTn id="6" dur="1" fill="hold">
                                          <p:stCondLst>
                                            <p:cond delay="0"/>
                                          </p:stCondLst>
                                        </p:cTn>
                                        <p:tgtEl>
                                          <p:spTgt spid="21507">
                                            <p:bg/>
                                          </p:spTgt>
                                        </p:tgtEl>
                                        <p:attrNameLst>
                                          <p:attrName>style.visibility</p:attrName>
                                        </p:attrNameLst>
                                      </p:cBhvr>
                                      <p:to>
                                        <p:strVal val="visible"/>
                                      </p:to>
                                    </p:set>
                                    <p:anim calcmode="lin" valueType="num">
                                      <p:cBhvr additive="base">
                                        <p:cTn id="7" dur="500" fill="hold"/>
                                        <p:tgtEl>
                                          <p:spTgt spid="21507">
                                            <p:bg/>
                                          </p:spTgt>
                                        </p:tgtEl>
                                        <p:attrNameLst>
                                          <p:attrName>ppt_x</p:attrName>
                                        </p:attrNameLst>
                                      </p:cBhvr>
                                      <p:tavLst>
                                        <p:tav tm="0">
                                          <p:val>
                                            <p:strVal val="0-#ppt_w/2"/>
                                          </p:val>
                                        </p:tav>
                                        <p:tav tm="100000">
                                          <p:val>
                                            <p:strVal val="#ppt_x"/>
                                          </p:val>
                                        </p:tav>
                                      </p:tavLst>
                                    </p:anim>
                                    <p:anim calcmode="lin" valueType="num">
                                      <p:cBhvr additive="base">
                                        <p:cTn id="8" dur="500" fill="hold"/>
                                        <p:tgtEl>
                                          <p:spTgt spid="21507">
                                            <p:bg/>
                                          </p:spTgt>
                                        </p:tgtEl>
                                        <p:attrNameLst>
                                          <p:attrName>ppt_y</p:attrName>
                                        </p:attrNameLst>
                                      </p:cBhvr>
                                      <p:tavLst>
                                        <p:tav tm="0">
                                          <p:val>
                                            <p:strVal val="#ppt_y"/>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8" fill="hold" grpId="0" nodeType="clickEffect">
                                  <p:stCondLst>
                                    <p:cond delay="0"/>
                                  </p:stCondLst>
                                  <p:childTnLst>
                                    <p:set>
                                      <p:cBhvr>
                                        <p:cTn id="12" dur="1" fill="hold">
                                          <p:stCondLst>
                                            <p:cond delay="0"/>
                                          </p:stCondLst>
                                        </p:cTn>
                                        <p:tgtEl>
                                          <p:spTgt spid="21507">
                                            <p:txEl>
                                              <p:pRg st="0" end="0"/>
                                            </p:txEl>
                                          </p:spTgt>
                                        </p:tgtEl>
                                        <p:attrNameLst>
                                          <p:attrName>style.visibility</p:attrName>
                                        </p:attrNameLst>
                                      </p:cBhvr>
                                      <p:to>
                                        <p:strVal val="visible"/>
                                      </p:to>
                                    </p:set>
                                    <p:anim calcmode="lin" valueType="num">
                                      <p:cBhvr additive="base">
                                        <p:cTn id="13" dur="500" fill="hold"/>
                                        <p:tgtEl>
                                          <p:spTgt spid="21507">
                                            <p:txEl>
                                              <p:pRg st="0" end="0"/>
                                            </p:txEl>
                                          </p:spTgt>
                                        </p:tgtEl>
                                        <p:attrNameLst>
                                          <p:attrName>ppt_x</p:attrName>
                                        </p:attrNameLst>
                                      </p:cBhvr>
                                      <p:tavLst>
                                        <p:tav tm="0">
                                          <p:val>
                                            <p:strVal val="0-#ppt_w/2"/>
                                          </p:val>
                                        </p:tav>
                                        <p:tav tm="100000">
                                          <p:val>
                                            <p:strVal val="#ppt_x"/>
                                          </p:val>
                                        </p:tav>
                                      </p:tavLst>
                                    </p:anim>
                                    <p:anim calcmode="lin" valueType="num">
                                      <p:cBhvr additive="base">
                                        <p:cTn id="14" dur="500" fill="hold"/>
                                        <p:tgtEl>
                                          <p:spTgt spid="21507">
                                            <p:txEl>
                                              <p:pRg st="0" end="0"/>
                                            </p:txEl>
                                          </p:spTgt>
                                        </p:tgtEl>
                                        <p:attrNameLst>
                                          <p:attrName>ppt_y</p:attrName>
                                        </p:attrNameLst>
                                      </p:cBhvr>
                                      <p:tavLst>
                                        <p:tav tm="0">
                                          <p:val>
                                            <p:strVal val="#ppt_y"/>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8" fill="hold" grpId="0" nodeType="clickEffect">
                                  <p:stCondLst>
                                    <p:cond delay="0"/>
                                  </p:stCondLst>
                                  <p:childTnLst>
                                    <p:set>
                                      <p:cBhvr>
                                        <p:cTn id="18" dur="1" fill="hold">
                                          <p:stCondLst>
                                            <p:cond delay="0"/>
                                          </p:stCondLst>
                                        </p:cTn>
                                        <p:tgtEl>
                                          <p:spTgt spid="21507">
                                            <p:txEl>
                                              <p:pRg st="1" end="1"/>
                                            </p:txEl>
                                          </p:spTgt>
                                        </p:tgtEl>
                                        <p:attrNameLst>
                                          <p:attrName>style.visibility</p:attrName>
                                        </p:attrNameLst>
                                      </p:cBhvr>
                                      <p:to>
                                        <p:strVal val="visible"/>
                                      </p:to>
                                    </p:set>
                                    <p:anim calcmode="lin" valueType="num">
                                      <p:cBhvr additive="base">
                                        <p:cTn id="19" dur="500" fill="hold"/>
                                        <p:tgtEl>
                                          <p:spTgt spid="21507">
                                            <p:txEl>
                                              <p:pRg st="1" end="1"/>
                                            </p:txEl>
                                          </p:spTgt>
                                        </p:tgtEl>
                                        <p:attrNameLst>
                                          <p:attrName>ppt_x</p:attrName>
                                        </p:attrNameLst>
                                      </p:cBhvr>
                                      <p:tavLst>
                                        <p:tav tm="0">
                                          <p:val>
                                            <p:strVal val="0-#ppt_w/2"/>
                                          </p:val>
                                        </p:tav>
                                        <p:tav tm="100000">
                                          <p:val>
                                            <p:strVal val="#ppt_x"/>
                                          </p:val>
                                        </p:tav>
                                      </p:tavLst>
                                    </p:anim>
                                    <p:anim calcmode="lin" valueType="num">
                                      <p:cBhvr additive="base">
                                        <p:cTn id="20" dur="500" fill="hold"/>
                                        <p:tgtEl>
                                          <p:spTgt spid="21507">
                                            <p:txEl>
                                              <p:pRg st="1" end="1"/>
                                            </p:txEl>
                                          </p:spTgt>
                                        </p:tgtEl>
                                        <p:attrNameLst>
                                          <p:attrName>ppt_y</p:attrName>
                                        </p:attrNameLst>
                                      </p:cBhvr>
                                      <p:tavLst>
                                        <p:tav tm="0">
                                          <p:val>
                                            <p:strVal val="#ppt_y"/>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8" fill="hold" grpId="0" nodeType="clickEffect">
                                  <p:stCondLst>
                                    <p:cond delay="0"/>
                                  </p:stCondLst>
                                  <p:childTnLst>
                                    <p:set>
                                      <p:cBhvr>
                                        <p:cTn id="24" dur="1" fill="hold">
                                          <p:stCondLst>
                                            <p:cond delay="0"/>
                                          </p:stCondLst>
                                        </p:cTn>
                                        <p:tgtEl>
                                          <p:spTgt spid="21507">
                                            <p:txEl>
                                              <p:pRg st="2" end="2"/>
                                            </p:txEl>
                                          </p:spTgt>
                                        </p:tgtEl>
                                        <p:attrNameLst>
                                          <p:attrName>style.visibility</p:attrName>
                                        </p:attrNameLst>
                                      </p:cBhvr>
                                      <p:to>
                                        <p:strVal val="visible"/>
                                      </p:to>
                                    </p:set>
                                    <p:anim calcmode="lin" valueType="num">
                                      <p:cBhvr additive="base">
                                        <p:cTn id="25" dur="500" fill="hold"/>
                                        <p:tgtEl>
                                          <p:spTgt spid="21507">
                                            <p:txEl>
                                              <p:pRg st="2" end="2"/>
                                            </p:txEl>
                                          </p:spTgt>
                                        </p:tgtEl>
                                        <p:attrNameLst>
                                          <p:attrName>ppt_x</p:attrName>
                                        </p:attrNameLst>
                                      </p:cBhvr>
                                      <p:tavLst>
                                        <p:tav tm="0">
                                          <p:val>
                                            <p:strVal val="0-#ppt_w/2"/>
                                          </p:val>
                                        </p:tav>
                                        <p:tav tm="100000">
                                          <p:val>
                                            <p:strVal val="#ppt_x"/>
                                          </p:val>
                                        </p:tav>
                                      </p:tavLst>
                                    </p:anim>
                                    <p:anim calcmode="lin" valueType="num">
                                      <p:cBhvr additive="base">
                                        <p:cTn id="26" dur="500" fill="hold"/>
                                        <p:tgtEl>
                                          <p:spTgt spid="21507">
                                            <p:txEl>
                                              <p:pRg st="2" end="2"/>
                                            </p:txEl>
                                          </p:spTgt>
                                        </p:tgtEl>
                                        <p:attrNameLst>
                                          <p:attrName>ppt_y</p:attrName>
                                        </p:attrNameLst>
                                      </p:cBhvr>
                                      <p:tavLst>
                                        <p:tav tm="0">
                                          <p:val>
                                            <p:strVal val="#ppt_y"/>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8" fill="hold" grpId="0" nodeType="clickEffect">
                                  <p:stCondLst>
                                    <p:cond delay="0"/>
                                  </p:stCondLst>
                                  <p:childTnLst>
                                    <p:set>
                                      <p:cBhvr>
                                        <p:cTn id="30" dur="1" fill="hold">
                                          <p:stCondLst>
                                            <p:cond delay="0"/>
                                          </p:stCondLst>
                                        </p:cTn>
                                        <p:tgtEl>
                                          <p:spTgt spid="21507">
                                            <p:txEl>
                                              <p:pRg st="5" end="5"/>
                                            </p:txEl>
                                          </p:spTgt>
                                        </p:tgtEl>
                                        <p:attrNameLst>
                                          <p:attrName>style.visibility</p:attrName>
                                        </p:attrNameLst>
                                      </p:cBhvr>
                                      <p:to>
                                        <p:strVal val="visible"/>
                                      </p:to>
                                    </p:set>
                                    <p:anim calcmode="lin" valueType="num">
                                      <p:cBhvr additive="base">
                                        <p:cTn id="31" dur="500" fill="hold"/>
                                        <p:tgtEl>
                                          <p:spTgt spid="21507">
                                            <p:txEl>
                                              <p:pRg st="5" end="5"/>
                                            </p:txEl>
                                          </p:spTgt>
                                        </p:tgtEl>
                                        <p:attrNameLst>
                                          <p:attrName>ppt_x</p:attrName>
                                        </p:attrNameLst>
                                      </p:cBhvr>
                                      <p:tavLst>
                                        <p:tav tm="0">
                                          <p:val>
                                            <p:strVal val="0-#ppt_w/2"/>
                                          </p:val>
                                        </p:tav>
                                        <p:tav tm="100000">
                                          <p:val>
                                            <p:strVal val="#ppt_x"/>
                                          </p:val>
                                        </p:tav>
                                      </p:tavLst>
                                    </p:anim>
                                    <p:anim calcmode="lin" valueType="num">
                                      <p:cBhvr additive="base">
                                        <p:cTn id="32" dur="500" fill="hold"/>
                                        <p:tgtEl>
                                          <p:spTgt spid="21507">
                                            <p:txEl>
                                              <p:pRg st="5" end="5"/>
                                            </p:txEl>
                                          </p:spTgt>
                                        </p:tgtEl>
                                        <p:attrNameLst>
                                          <p:attrName>ppt_y</p:attrName>
                                        </p:attrNameLst>
                                      </p:cBhvr>
                                      <p:tavLst>
                                        <p:tav tm="0">
                                          <p:val>
                                            <p:strVal val="#ppt_y"/>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507" grpId="0" build="p" bldLvl="5" animBg="1" autoUpdateAnimBg="0"/>
    </p:bldLst>
  </p:timing>
</p:sld>
</file>

<file path=ppt/slides/slide6.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23553" name="Picture 1"/>
          <p:cNvPicPr>
            <a:picLocks noChangeAspect="1" noChangeArrowheads="1"/>
          </p:cNvPicPr>
          <p:nvPr/>
        </p:nvPicPr>
        <p:blipFill>
          <a:blip r:embed="rId3"/>
          <a:srcRect/>
          <a:stretch>
            <a:fillRect/>
          </a:stretch>
        </p:blipFill>
        <p:spPr bwMode="auto">
          <a:xfrm>
            <a:off x="-1144588" y="-520700"/>
            <a:ext cx="10340976" cy="7378700"/>
          </a:xfrm>
          <a:prstGeom prst="rect">
            <a:avLst/>
          </a:prstGeom>
          <a:noFill/>
          <a:ln w="9525" cap="flat">
            <a:noFill/>
            <a:round/>
            <a:headEnd/>
            <a:tailEnd/>
          </a:ln>
        </p:spPr>
      </p:pic>
      <p:sp>
        <p:nvSpPr>
          <p:cNvPr id="23554" name="Text Box 2"/>
          <p:cNvSpPr txBox="1">
            <a:spLocks noChangeArrowheads="1"/>
          </p:cNvSpPr>
          <p:nvPr/>
        </p:nvSpPr>
        <p:spPr bwMode="auto">
          <a:xfrm>
            <a:off x="7485063" y="6399213"/>
            <a:ext cx="268287" cy="279400"/>
          </a:xfrm>
          <a:prstGeom prst="rect">
            <a:avLst/>
          </a:prstGeom>
          <a:noFill/>
          <a:ln w="12700">
            <a:noFill/>
            <a:miter lim="800000"/>
            <a:headEnd/>
            <a:tailEnd/>
          </a:ln>
          <a:effectLst/>
        </p:spPr>
        <p:txBody>
          <a:bodyPr wrap="none" anchor="ctr">
            <a:prstTxWarp prst="textNoShape">
              <a:avLst/>
            </a:prstTxWarp>
          </a:bodyPr>
          <a:lstStyle/>
          <a:p>
            <a:pPr algn="ctr"/>
            <a:fld id="{438F1D1E-B591-C547-97D2-0E741C2D1599}" type="slidenum">
              <a:rPr lang="en-US" sz="1200">
                <a:solidFill>
                  <a:srgbClr val="898989"/>
                </a:solidFill>
                <a:ea typeface="Calibri" pitchFamily="-112" charset="0"/>
                <a:cs typeface="Calibri" pitchFamily="-112" charset="0"/>
              </a:rPr>
              <a:pPr algn="ctr"/>
              <a:t>6</a:t>
            </a:fld>
            <a:endParaRPr lang="en-US" sz="1200">
              <a:solidFill>
                <a:srgbClr val="898989"/>
              </a:solidFill>
              <a:ea typeface="Calibri" pitchFamily="-112" charset="0"/>
              <a:cs typeface="Calibri" pitchFamily="-112" charset="0"/>
            </a:endParaRPr>
          </a:p>
        </p:txBody>
      </p:sp>
      <p:sp>
        <p:nvSpPr>
          <p:cNvPr id="23555" name="Rectangle 3"/>
          <p:cNvSpPr>
            <a:spLocks noGrp="1" noChangeArrowheads="1"/>
          </p:cNvSpPr>
          <p:nvPr>
            <p:ph type="body" idx="1"/>
          </p:nvPr>
        </p:nvSpPr>
        <p:spPr>
          <a:xfrm>
            <a:off x="3924300" y="571500"/>
            <a:ext cx="5156200" cy="5372100"/>
          </a:xfrm>
          <a:solidFill>
            <a:srgbClr val="FFE8C5"/>
          </a:solidFill>
          <a:ln/>
        </p:spPr>
        <p:txBody>
          <a:bodyPr rIns="132080"/>
          <a:lstStyle/>
          <a:p>
            <a:pPr>
              <a:lnSpc>
                <a:spcPct val="90000"/>
              </a:lnSpc>
              <a:buFont typeface="Arial" pitchFamily="-112" charset="0"/>
              <a:buNone/>
            </a:pPr>
            <a:r>
              <a:rPr lang="en-US" sz="2200"/>
              <a:t>“...across a range of different school subjects, in different countries, and for learners of different ages, the use of formative assessment appears to be associated with </a:t>
            </a:r>
            <a:r>
              <a:rPr lang="en-US" sz="2200">
                <a:latin typeface="Calibri Bold" charset="0"/>
                <a:ea typeface="Calibri Bold" charset="0"/>
                <a:cs typeface="Calibri Bold" charset="0"/>
                <a:sym typeface="Calibri Bold" charset="0"/>
              </a:rPr>
              <a:t>considerable improvements </a:t>
            </a:r>
            <a:r>
              <a:rPr lang="en-US" sz="2200"/>
              <a:t>in the rate of learning.” </a:t>
            </a:r>
          </a:p>
          <a:p>
            <a:pPr>
              <a:lnSpc>
                <a:spcPct val="90000"/>
              </a:lnSpc>
              <a:buFont typeface="Arial" pitchFamily="-112" charset="0"/>
              <a:buNone/>
            </a:pPr>
            <a:r>
              <a:rPr lang="en-US" sz="2200"/>
              <a:t>“… it seems reasonable to conclude that use of formative assessment can increase the rate of student learning by somewhere between </a:t>
            </a:r>
            <a:r>
              <a:rPr lang="en-US" sz="2200">
                <a:latin typeface="Calibri Bold" charset="0"/>
                <a:ea typeface="Calibri Bold" charset="0"/>
                <a:cs typeface="Calibri Bold" charset="0"/>
                <a:sym typeface="Calibri Bold" charset="0"/>
              </a:rPr>
              <a:t>50 and 100 percent.”</a:t>
            </a:r>
            <a:endParaRPr lang="en-US" sz="2200"/>
          </a:p>
          <a:p>
            <a:pPr>
              <a:lnSpc>
                <a:spcPct val="90000"/>
              </a:lnSpc>
              <a:buFont typeface="Arial" pitchFamily="-112" charset="0"/>
              <a:buNone/>
            </a:pPr>
            <a:r>
              <a:rPr lang="en-US" sz="2200"/>
              <a:t>“This suggests that formative assessment is likely to be one of the </a:t>
            </a:r>
            <a:r>
              <a:rPr lang="en-US" sz="2200">
                <a:latin typeface="Calibri Bold" charset="0"/>
                <a:ea typeface="Calibri Bold" charset="0"/>
                <a:cs typeface="Calibri Bold" charset="0"/>
                <a:sym typeface="Calibri Bold" charset="0"/>
              </a:rPr>
              <a:t>most effective </a:t>
            </a:r>
            <a:r>
              <a:rPr lang="en-US" sz="2200"/>
              <a:t>ways—and perhaps the most effective way—of increasing student achievement.” </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0" presetClass="entr" presetSubtype="0" fill="hold" grpId="0" nodeType="clickEffect">
                                  <p:stCondLst>
                                    <p:cond delay="0"/>
                                  </p:stCondLst>
                                  <p:childTnLst>
                                    <p:set>
                                      <p:cBhvr>
                                        <p:cTn id="6" dur="1" fill="hold">
                                          <p:stCondLst>
                                            <p:cond delay="499"/>
                                          </p:stCondLst>
                                        </p:cTn>
                                        <p:tgtEl>
                                          <p:spTgt spid="23555">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0" presetClass="entr" presetSubtype="0" fill="hold" grpId="0" nodeType="clickEffect">
                                  <p:stCondLst>
                                    <p:cond delay="0"/>
                                  </p:stCondLst>
                                  <p:childTnLst>
                                    <p:set>
                                      <p:cBhvr>
                                        <p:cTn id="10" dur="1" fill="hold">
                                          <p:stCondLst>
                                            <p:cond delay="499"/>
                                          </p:stCondLst>
                                        </p:cTn>
                                        <p:tgtEl>
                                          <p:spTgt spid="23555">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0" presetClass="entr" presetSubtype="0" fill="hold" grpId="0" nodeType="clickEffect">
                                  <p:stCondLst>
                                    <p:cond delay="0"/>
                                  </p:stCondLst>
                                  <p:childTnLst>
                                    <p:set>
                                      <p:cBhvr>
                                        <p:cTn id="14" dur="1" fill="hold">
                                          <p:stCondLst>
                                            <p:cond delay="499"/>
                                          </p:stCondLst>
                                        </p:cTn>
                                        <p:tgtEl>
                                          <p:spTgt spid="23555">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0" presetClass="entr" presetSubtype="0" fill="hold" grpId="0" nodeType="clickEffect">
                                  <p:stCondLst>
                                    <p:cond delay="0"/>
                                  </p:stCondLst>
                                  <p:childTnLst>
                                    <p:set>
                                      <p:cBhvr>
                                        <p:cTn id="18" dur="1" fill="hold">
                                          <p:stCondLst>
                                            <p:cond delay="499"/>
                                          </p:stCondLst>
                                        </p:cTn>
                                        <p:tgtEl>
                                          <p:spTgt spid="23555">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555" grpId="0" build="p" animBg="1" autoUpdateAnimBg="0"/>
    </p:bldLst>
  </p:timing>
</p:sld>
</file>

<file path=ppt/slides/slide7.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sp>
        <p:nvSpPr>
          <p:cNvPr id="27649" name="Rectangle 1"/>
          <p:cNvSpPr>
            <a:spLocks noGrp="1" noChangeArrowheads="1"/>
          </p:cNvSpPr>
          <p:nvPr>
            <p:ph type="title"/>
          </p:nvPr>
        </p:nvSpPr>
        <p:spPr>
          <a:ln/>
        </p:spPr>
        <p:txBody>
          <a:bodyPr rIns="132080"/>
          <a:lstStyle/>
          <a:p>
            <a:r>
              <a:rPr lang="en-US"/>
              <a:t>Black and Wiliam say…</a:t>
            </a:r>
          </a:p>
        </p:txBody>
      </p:sp>
      <p:sp>
        <p:nvSpPr>
          <p:cNvPr id="27650" name="Rectangle 2"/>
          <p:cNvSpPr>
            <a:spLocks noGrp="1" noChangeArrowheads="1"/>
          </p:cNvSpPr>
          <p:nvPr>
            <p:ph type="body" idx="1"/>
          </p:nvPr>
        </p:nvSpPr>
        <p:spPr>
          <a:ln/>
        </p:spPr>
        <p:txBody>
          <a:bodyPr rIns="132080"/>
          <a:lstStyle/>
          <a:p>
            <a:pPr>
              <a:buFont typeface="Arial" pitchFamily="-112" charset="0"/>
              <a:buNone/>
            </a:pPr>
            <a:r>
              <a:rPr lang="en-US" sz="3600"/>
              <a:t>If we are serious about improving student achievement, we have to focus relentlessly on </a:t>
            </a:r>
            <a:r>
              <a:rPr lang="en-US" sz="3600">
                <a:solidFill>
                  <a:srgbClr val="0000FF"/>
                </a:solidFill>
                <a:latin typeface="Calibri Bold" charset="0"/>
                <a:ea typeface="Calibri Bold" charset="0"/>
                <a:cs typeface="Calibri Bold" charset="0"/>
                <a:sym typeface="Calibri Bold" charset="0"/>
              </a:rPr>
              <a:t>changing</a:t>
            </a:r>
            <a:r>
              <a:rPr lang="en-US" sz="3600"/>
              <a:t> those things that teachers do that are the most important to </a:t>
            </a:r>
            <a:r>
              <a:rPr lang="en-US" sz="3600">
                <a:solidFill>
                  <a:srgbClr val="0000FF"/>
                </a:solidFill>
                <a:latin typeface="Calibri Bold" charset="0"/>
                <a:ea typeface="Calibri Bold" charset="0"/>
                <a:cs typeface="Calibri Bold" charset="0"/>
                <a:sym typeface="Calibri Bold" charset="0"/>
              </a:rPr>
              <a:t>change</a:t>
            </a:r>
            <a:r>
              <a:rPr lang="en-US" sz="3600"/>
              <a:t>: those things that, when we focus on them, and </a:t>
            </a:r>
            <a:r>
              <a:rPr lang="en-US" sz="3600">
                <a:solidFill>
                  <a:srgbClr val="0000FF"/>
                </a:solidFill>
                <a:latin typeface="Calibri Bold" charset="0"/>
                <a:ea typeface="Calibri Bold" charset="0"/>
                <a:cs typeface="Calibri Bold" charset="0"/>
                <a:sym typeface="Calibri Bold" charset="0"/>
              </a:rPr>
              <a:t>change</a:t>
            </a:r>
            <a:r>
              <a:rPr lang="en-US" sz="3600"/>
              <a:t> them, improve student learning.</a:t>
            </a:r>
          </a:p>
        </p:txBody>
      </p:sp>
    </p:spTree>
  </p:cSld>
  <p:clrMapOvr>
    <a:masterClrMapping/>
  </p:clrMapOvr>
  <p:transition/>
</p:sld>
</file>

<file path=ppt/slides/slide8.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showMasterPhAnim="0">
  <p:cSld>
    <p:spTree>
      <p:nvGrpSpPr>
        <p:cNvPr id="1" name=""/>
        <p:cNvGrpSpPr/>
        <p:nvPr/>
      </p:nvGrpSpPr>
      <p:grpSpPr>
        <a:xfrm>
          <a:off x="0" y="0"/>
          <a:ext cx="0" cy="0"/>
          <a:chOff x="0" y="0"/>
          <a:chExt cx="0" cy="0"/>
        </a:xfrm>
      </p:grpSpPr>
      <p:pic>
        <p:nvPicPr>
          <p:cNvPr id="66561" name="Picture 1"/>
          <p:cNvPicPr>
            <a:picLocks noChangeAspect="1" noChangeArrowheads="1"/>
          </p:cNvPicPr>
          <p:nvPr/>
        </p:nvPicPr>
        <p:blipFill>
          <a:blip r:embed="rId3"/>
          <a:srcRect/>
          <a:stretch>
            <a:fillRect/>
          </a:stretch>
        </p:blipFill>
        <p:spPr bwMode="auto">
          <a:xfrm>
            <a:off x="-485775" y="-1614488"/>
            <a:ext cx="9736138" cy="8469313"/>
          </a:xfrm>
          <a:prstGeom prst="rect">
            <a:avLst/>
          </a:prstGeom>
          <a:noFill/>
          <a:ln w="9525" cap="flat">
            <a:noFill/>
            <a:round/>
            <a:headEnd/>
            <a:tailEnd/>
          </a:ln>
        </p:spPr>
      </p:pic>
      <p:sp>
        <p:nvSpPr>
          <p:cNvPr id="66562" name="Rectangle 2"/>
          <p:cNvSpPr>
            <a:spLocks noGrp="1" noChangeArrowheads="1"/>
          </p:cNvSpPr>
          <p:nvPr>
            <p:ph type="body" idx="1"/>
          </p:nvPr>
        </p:nvSpPr>
        <p:spPr>
          <a:xfrm>
            <a:off x="3200400" y="3530600"/>
            <a:ext cx="5499100" cy="2120900"/>
          </a:xfrm>
          <a:solidFill>
            <a:srgbClr val="FFFFFF"/>
          </a:solidFill>
          <a:ln/>
        </p:spPr>
        <p:txBody>
          <a:bodyPr rIns="132080"/>
          <a:lstStyle/>
          <a:p>
            <a:pPr>
              <a:buClrTx/>
            </a:pPr>
            <a:r>
              <a:rPr lang="en-US" sz="3600"/>
              <a:t>Where are we now?</a:t>
            </a:r>
          </a:p>
          <a:p>
            <a:pPr>
              <a:buClrTx/>
            </a:pPr>
            <a:r>
              <a:rPr lang="en-US" sz="3600"/>
              <a:t>Where are we going?</a:t>
            </a:r>
          </a:p>
          <a:p>
            <a:pPr>
              <a:buClrTx/>
            </a:pPr>
            <a:r>
              <a:rPr lang="en-US" sz="3600"/>
              <a:t>How do we close the gap?</a:t>
            </a:r>
          </a:p>
        </p:txBody>
      </p:sp>
    </p:spTree>
  </p:cSld>
  <p:clrMapOvr>
    <a:masterClrMapping/>
  </p:clrMapOvr>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499"/>
                                          </p:stCondLst>
                                        </p:cTn>
                                        <p:tgtEl>
                                          <p:spTgt spid="66562">
                                            <p:bg/>
                                          </p:spTgt>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499"/>
                                          </p:stCondLst>
                                        </p:cTn>
                                        <p:tgtEl>
                                          <p:spTgt spid="66562">
                                            <p:txEl>
                                              <p:pRg st="0" end="0"/>
                                            </p:txEl>
                                          </p:spTgt>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1" presetClass="entr" presetSubtype="0" fill="hold" grpId="0" nodeType="clickEffect">
                                  <p:stCondLst>
                                    <p:cond delay="0"/>
                                  </p:stCondLst>
                                  <p:childTnLst>
                                    <p:set>
                                      <p:cBhvr>
                                        <p:cTn id="14" dur="1" fill="hold">
                                          <p:stCondLst>
                                            <p:cond delay="499"/>
                                          </p:stCondLst>
                                        </p:cTn>
                                        <p:tgtEl>
                                          <p:spTgt spid="66562">
                                            <p:txEl>
                                              <p:pRg st="1" end="1"/>
                                            </p:txEl>
                                          </p:spTgt>
                                        </p:tgtEl>
                                        <p:attrNameLst>
                                          <p:attrName>style.visibility</p:attrName>
                                        </p:attrNameLst>
                                      </p:cBhvr>
                                      <p:to>
                                        <p:strVal val="visible"/>
                                      </p:to>
                                    </p:set>
                                  </p:childTnLst>
                                </p:cTn>
                              </p:par>
                            </p:childTnLst>
                          </p:cTn>
                        </p:par>
                      </p:childTnLst>
                    </p:cTn>
                  </p:par>
                  <p:par>
                    <p:cTn id="15" fill="hold">
                      <p:stCondLst>
                        <p:cond delay="indefinite"/>
                      </p:stCondLst>
                      <p:childTnLst>
                        <p:par>
                          <p:cTn id="16" fill="hold">
                            <p:stCondLst>
                              <p:cond delay="0"/>
                            </p:stCondLst>
                            <p:childTnLst>
                              <p:par>
                                <p:cTn id="17" presetID="1" presetClass="entr" presetSubtype="0" fill="hold" grpId="0" nodeType="clickEffect">
                                  <p:stCondLst>
                                    <p:cond delay="0"/>
                                  </p:stCondLst>
                                  <p:childTnLst>
                                    <p:set>
                                      <p:cBhvr>
                                        <p:cTn id="18" dur="1" fill="hold">
                                          <p:stCondLst>
                                            <p:cond delay="499"/>
                                          </p:stCondLst>
                                        </p:cTn>
                                        <p:tgtEl>
                                          <p:spTgt spid="66562">
                                            <p:txEl>
                                              <p:pRg st="2" end="2"/>
                                            </p:txEl>
                                          </p:spTgt>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6562" grpId="0" build="p" bldLvl="5" animBg="1" autoUpdateAnimBg="0"/>
    </p:bldLst>
  </p:timing>
</p:sld>
</file>

<file path=ppt/slides/slide9.xml><?xml version="1.0" encoding="utf-8"?>
<p:sld xmlns:a="http://schemas.openxmlformats.org/drawingml/2006/main" xmlns:r="http://schemas.openxmlformats.org/officeDocument/2006/relationships" xmlns:mc="http://schemas.openxmlformats.org/markup-compatibility/2006" xmlns:mv="urn:schemas-microsoft-com:mac:vml" xmlns:p="http://schemas.openxmlformats.org/presentationml/2006/main" mc:Ignorable="mv" mc:PreserveAttributes="mv:*">
  <p:cSld>
    <p:spTree>
      <p:nvGrpSpPr>
        <p:cNvPr id="1" name=""/>
        <p:cNvGrpSpPr/>
        <p:nvPr/>
      </p:nvGrpSpPr>
      <p:grpSpPr>
        <a:xfrm>
          <a:off x="0" y="0"/>
          <a:ext cx="0" cy="0"/>
          <a:chOff x="0" y="0"/>
          <a:chExt cx="0" cy="0"/>
        </a:xfrm>
      </p:grpSpPr>
      <p:grpSp>
        <p:nvGrpSpPr>
          <p:cNvPr id="2" name="Group 1"/>
          <p:cNvGrpSpPr>
            <a:grpSpLocks/>
          </p:cNvGrpSpPr>
          <p:nvPr/>
        </p:nvGrpSpPr>
        <p:grpSpPr bwMode="auto">
          <a:xfrm>
            <a:off x="552450" y="209550"/>
            <a:ext cx="8169275" cy="1638300"/>
            <a:chOff x="0" y="0"/>
            <a:chExt cx="5146" cy="1032"/>
          </a:xfrm>
        </p:grpSpPr>
        <p:sp>
          <p:nvSpPr>
            <p:cNvPr id="37890" name="AutoShape 2"/>
            <p:cNvSpPr>
              <a:spLocks/>
            </p:cNvSpPr>
            <p:nvPr/>
          </p:nvSpPr>
          <p:spPr bwMode="auto">
            <a:xfrm>
              <a:off x="0" y="0"/>
              <a:ext cx="5146" cy="1032"/>
            </a:xfrm>
            <a:prstGeom prst="roundRect">
              <a:avLst>
                <a:gd name="adj" fmla="val 16667"/>
              </a:avLst>
            </a:prstGeom>
            <a:solidFill>
              <a:srgbClr val="000000"/>
            </a:solidFill>
            <a:ln w="88900" cap="flat">
              <a:solidFill>
                <a:srgbClr val="0070C0"/>
              </a:solidFill>
              <a:prstDash val="solid"/>
              <a:round/>
              <a:headEnd type="none" w="med" len="med"/>
              <a:tailEnd type="none" w="med" len="med"/>
            </a:ln>
            <a:effectLst>
              <a:outerShdw blurRad="63500" dist="25399" dir="3806097" algn="ctr" rotWithShape="0">
                <a:schemeClr val="bg2">
                  <a:alpha val="50000"/>
                </a:schemeClr>
              </a:outerShdw>
            </a:effectLst>
          </p:spPr>
          <p:txBody>
            <a:bodyPr lIns="0" tIns="0" rIns="0" bIns="0">
              <a:prstTxWarp prst="textNoShape">
                <a:avLst/>
              </a:prstTxWarp>
            </a:bodyPr>
            <a:lstStyle/>
            <a:p>
              <a:endParaRPr lang="en-US"/>
            </a:p>
          </p:txBody>
        </p:sp>
        <p:sp>
          <p:nvSpPr>
            <p:cNvPr id="37891" name="Rectangle 3"/>
            <p:cNvSpPr>
              <a:spLocks/>
            </p:cNvSpPr>
            <p:nvPr/>
          </p:nvSpPr>
          <p:spPr bwMode="auto">
            <a:xfrm>
              <a:off x="49" y="50"/>
              <a:ext cx="5048" cy="752"/>
            </a:xfrm>
            <a:prstGeom prst="rect">
              <a:avLst/>
            </a:prstGeom>
            <a:noFill/>
            <a:ln w="12700" cap="flat">
              <a:noFill/>
              <a:miter lim="800000"/>
              <a:headEnd type="none" w="med" len="med"/>
              <a:tailEnd type="none" w="med" len="med"/>
            </a:ln>
          </p:spPr>
          <p:txBody>
            <a:bodyPr lIns="38100" tIns="38100" rIns="90545" bIns="38100">
              <a:prstTxWarp prst="textNoShape">
                <a:avLst/>
              </a:prstTxWarp>
            </a:bodyPr>
            <a:lstStyle/>
            <a:p>
              <a:pPr marL="14288" algn="ctr">
                <a:spcBef>
                  <a:spcPts val="1000"/>
                </a:spcBef>
              </a:pPr>
              <a:r>
                <a:rPr lang="en-US" sz="4000">
                  <a:solidFill>
                    <a:srgbClr val="FFFFFF"/>
                  </a:solidFill>
                  <a:latin typeface="Arial Rounded MT Bold" pitchFamily="-112" charset="0"/>
                  <a:ea typeface="Arial Rounded MT Bold" pitchFamily="-112" charset="0"/>
                  <a:cs typeface="Arial Rounded MT Bold" pitchFamily="-112" charset="0"/>
                  <a:sym typeface="Arial Rounded MT Bold" pitchFamily="-112" charset="0"/>
                </a:rPr>
                <a:t>Assessment for Learning</a:t>
              </a:r>
            </a:p>
            <a:p>
              <a:pPr marL="14288" algn="ctr">
                <a:spcBef>
                  <a:spcPts val="1000"/>
                </a:spcBef>
              </a:pPr>
              <a:r>
                <a:rPr lang="en-US" sz="2800">
                  <a:solidFill>
                    <a:srgbClr val="FFFFFF"/>
                  </a:solidFill>
                  <a:latin typeface="Arial Rounded MT Bold" pitchFamily="-112" charset="0"/>
                  <a:ea typeface="Arial Rounded MT Bold" pitchFamily="-112" charset="0"/>
                  <a:cs typeface="Arial Rounded MT Bold" pitchFamily="-112" charset="0"/>
                  <a:sym typeface="Arial Rounded MT Bold" pitchFamily="-112" charset="0"/>
                </a:rPr>
                <a:t>Five Key Strategies</a:t>
              </a:r>
            </a:p>
          </p:txBody>
        </p:sp>
      </p:grpSp>
      <p:pic>
        <p:nvPicPr>
          <p:cNvPr id="37892" name="Picture 4"/>
          <p:cNvPicPr>
            <a:picLocks noChangeArrowheads="1"/>
          </p:cNvPicPr>
          <p:nvPr/>
        </p:nvPicPr>
        <p:blipFill>
          <a:blip r:embed="rId3"/>
          <a:srcRect/>
          <a:stretch>
            <a:fillRect/>
          </a:stretch>
        </p:blipFill>
        <p:spPr bwMode="auto">
          <a:xfrm>
            <a:off x="466725" y="2263775"/>
            <a:ext cx="8391525" cy="3506788"/>
          </a:xfrm>
          <a:prstGeom prst="rect">
            <a:avLst/>
          </a:prstGeom>
          <a:noFill/>
          <a:ln w="9525" cap="flat">
            <a:noFill/>
            <a:miter lim="800000"/>
            <a:headEnd/>
            <a:tailEnd/>
          </a:ln>
        </p:spPr>
      </p:pic>
    </p:spTree>
  </p:cSld>
  <p:clrMapOvr>
    <a:masterClrMapping/>
  </p:clrMapOvr>
  <p:transition/>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otalTime>56</TotalTime>
  <Words>1242</Words>
  <Application>Microsoft Macintosh PowerPoint</Application>
  <PresentationFormat>On-screen Show (4:3)</PresentationFormat>
  <Paragraphs>64</Paragraphs>
  <Slides>11</Slides>
  <Notes>11</Notes>
  <HiddenSlides>0</HiddenSlides>
  <MMClips>0</MMClips>
  <ScaleCrop>false</ScaleCrop>
  <HeadingPairs>
    <vt:vector size="4" baseType="variant">
      <vt:variant>
        <vt:lpstr>Design Template</vt:lpstr>
      </vt:variant>
      <vt:variant>
        <vt:i4>1</vt:i4>
      </vt:variant>
      <vt:variant>
        <vt:lpstr>Slide Titles</vt:lpstr>
      </vt:variant>
      <vt:variant>
        <vt:i4>11</vt:i4>
      </vt:variant>
    </vt:vector>
  </HeadingPairs>
  <TitlesOfParts>
    <vt:vector size="12" baseType="lpstr">
      <vt:lpstr>Office Theme</vt:lpstr>
      <vt:lpstr>Goal</vt:lpstr>
      <vt:lpstr>Slide 2</vt:lpstr>
      <vt:lpstr>Slide 3</vt:lpstr>
      <vt:lpstr>What is the research behind Formative Assessment?</vt:lpstr>
      <vt:lpstr>Slide 5</vt:lpstr>
      <vt:lpstr>Slide 6</vt:lpstr>
      <vt:lpstr>Black and Wiliam say…</vt:lpstr>
      <vt:lpstr>Slide 8</vt:lpstr>
      <vt:lpstr>Slide 9</vt:lpstr>
      <vt:lpstr>Slide 10</vt:lpstr>
      <vt:lpstr>Slide 11</vt:lpstr>
    </vt:vector>
  </TitlesOfParts>
  <Company>Western Washington University</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Goal</dc:title>
  <dc:creator>Shannon Warren</dc:creator>
  <cp:lastModifiedBy>Shannon Warren</cp:lastModifiedBy>
  <cp:revision>2</cp:revision>
  <dcterms:created xsi:type="dcterms:W3CDTF">2011-10-07T02:05:42Z</dcterms:created>
  <dcterms:modified xsi:type="dcterms:W3CDTF">2011-10-07T02:10:55Z</dcterms:modified>
</cp:coreProperties>
</file>